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Lst>
  <p:sldSz cx="18288000" cy="10287000"/>
  <p:notesSz cx="6858000" cy="9144000"/>
  <p:embeddedFontLst>
    <p:embeddedFont>
      <p:font typeface="Antonio Bold" charset="1" panose="02000803000000000000"/>
      <p:regular r:id="rId94"/>
    </p:embeddedFont>
    <p:embeddedFont>
      <p:font typeface="Montserrat Medium" charset="1" panose="00000600000000000000"/>
      <p:regular r:id="rId95"/>
    </p:embeddedFont>
    <p:embeddedFont>
      <p:font typeface="Antonio" charset="1" panose="02000503000000000000"/>
      <p:regular r:id="rId96"/>
    </p:embeddedFont>
    <p:embeddedFont>
      <p:font typeface="Montserrat" charset="1" panose="00000500000000000000"/>
      <p:regular r:id="rId97"/>
    </p:embeddedFont>
    <p:embeddedFont>
      <p:font typeface="Abril Fatface" charset="1" panose="02000503000000020003"/>
      <p:regular r:id="rId98"/>
    </p:embeddedFont>
    <p:embeddedFont>
      <p:font typeface="Montserrat Bold Italics" charset="1" panose="00000800000000000000"/>
      <p:regular r:id="rId99"/>
    </p:embeddedFont>
    <p:embeddedFont>
      <p:font typeface="Montserrat Bold" charset="1" panose="00000800000000000000"/>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9.pn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5.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29.png" Type="http://schemas.openxmlformats.org/officeDocument/2006/relationships/image"/><Relationship Id="rId15" Target="../media/image30.svg" Type="http://schemas.openxmlformats.org/officeDocument/2006/relationships/image"/><Relationship Id="rId16"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29.png" Type="http://schemas.openxmlformats.org/officeDocument/2006/relationships/image"/><Relationship Id="rId15" Target="../media/image30.svg" Type="http://schemas.openxmlformats.org/officeDocument/2006/relationships/image"/><Relationship Id="rId16"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31.png" Type="http://schemas.openxmlformats.org/officeDocument/2006/relationships/image"/><Relationship Id="rId17" Target="../media/image32.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31.png" Type="http://schemas.openxmlformats.org/officeDocument/2006/relationships/image"/><Relationship Id="rId17" Target="../media/image32.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9.pn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35.png" Type="http://schemas.openxmlformats.org/officeDocument/2006/relationships/image"/><Relationship Id="rId16" Target="../media/image36.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7.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7.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7.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7.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9.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3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0.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40.png" Type="http://schemas.openxmlformats.org/officeDocument/2006/relationships/image"/><Relationship Id="rId17" Target="../media/image41.svg" Type="http://schemas.openxmlformats.org/officeDocument/2006/relationships/image"/><Relationship Id="rId18"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42.png" Type="http://schemas.openxmlformats.org/officeDocument/2006/relationships/image"/><Relationship Id="rId9" Target="../media/image9.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3.png" Type="http://schemas.openxmlformats.org/officeDocument/2006/relationships/image"/><Relationship Id="rId13" Target="../media/image4.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4.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4.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5.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6.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6.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7.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1.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8.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49.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0.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1.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3.png" Type="http://schemas.openxmlformats.org/officeDocument/2006/relationships/image"/><Relationship Id="rId7" Target="../media/image9.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4.png" Type="http://schemas.openxmlformats.org/officeDocument/2006/relationships/image"/><Relationship Id="rId7" Target="../media/image9.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5.png" Type="http://schemas.openxmlformats.org/officeDocument/2006/relationships/image"/><Relationship Id="rId7"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2.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6.png" Type="http://schemas.openxmlformats.org/officeDocument/2006/relationships/image"/><Relationship Id="rId7" Target="../media/image9.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7.png" Type="http://schemas.openxmlformats.org/officeDocument/2006/relationships/image"/><Relationship Id="rId7" Target="../media/image9.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7.png" Type="http://schemas.openxmlformats.org/officeDocument/2006/relationships/image"/><Relationship Id="rId7" Target="../media/image9.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8.png" Type="http://schemas.openxmlformats.org/officeDocument/2006/relationships/image"/><Relationship Id="rId7" Target="../media/image9.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8.png" Type="http://schemas.openxmlformats.org/officeDocument/2006/relationships/image"/><Relationship Id="rId7" Target="../media/image9.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59.png" Type="http://schemas.openxmlformats.org/officeDocument/2006/relationships/image"/><Relationship Id="rId7" Target="../media/image9.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60.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9.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61.pn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6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14" Target="../media/image65.png" Type="http://schemas.openxmlformats.org/officeDocument/2006/relationships/image"/><Relationship Id="rId15" Target="../media/image66.svg" Type="http://schemas.openxmlformats.org/officeDocument/2006/relationships/image"/><Relationship Id="rId16" Target="../media/image67.png" Type="http://schemas.openxmlformats.org/officeDocument/2006/relationships/image"/><Relationship Id="rId17" Target="../media/image68.svg" Type="http://schemas.openxmlformats.org/officeDocument/2006/relationships/image"/><Relationship Id="rId18" Target="../media/image69.png" Type="http://schemas.openxmlformats.org/officeDocument/2006/relationships/image"/><Relationship Id="rId19" Target="../media/image70.svg" Type="http://schemas.openxmlformats.org/officeDocument/2006/relationships/image"/><Relationship Id="rId2" Target="../media/image5.png" Type="http://schemas.openxmlformats.org/officeDocument/2006/relationships/image"/><Relationship Id="rId20" Target="../media/image9.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61.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1.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2.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3.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4.png" Type="http://schemas.openxmlformats.org/officeDocument/2006/relationships/image"/><Relationship Id="rId15" Target="../media/image75.svg" Type="http://schemas.openxmlformats.org/officeDocument/2006/relationships/image"/><Relationship Id="rId16"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17.png" Type="http://schemas.openxmlformats.org/officeDocument/2006/relationships/image"/><Relationship Id="rId14" Target="../media/image18.sv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6.pn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4.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77.png" Type="http://schemas.openxmlformats.org/officeDocument/2006/relationships/image"/><Relationship Id="rId15"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3.png" Type="http://schemas.openxmlformats.org/officeDocument/2006/relationships/image"/><Relationship Id="rId13" Target="../media/image4.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8.png" Type="http://schemas.openxmlformats.org/officeDocument/2006/relationships/image"/><Relationship Id="rId5" Target="../media/image79.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9.pn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8123851" y="33081"/>
            <a:ext cx="5198371" cy="5132209"/>
          </a:xfrm>
          <a:custGeom>
            <a:avLst/>
            <a:gdLst/>
            <a:ahLst/>
            <a:cxnLst/>
            <a:rect r="r" b="b" t="t" l="l"/>
            <a:pathLst>
              <a:path h="5132209" w="5198371">
                <a:moveTo>
                  <a:pt x="0" y="0"/>
                </a:moveTo>
                <a:lnTo>
                  <a:pt x="5198370" y="0"/>
                </a:lnTo>
                <a:lnTo>
                  <a:pt x="5198370" y="5132209"/>
                </a:lnTo>
                <a:lnTo>
                  <a:pt x="0" y="5132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5612015"/>
            <a:ext cx="11790333" cy="1376077"/>
          </a:xfrm>
          <a:prstGeom prst="rect">
            <a:avLst/>
          </a:prstGeom>
        </p:spPr>
        <p:txBody>
          <a:bodyPr anchor="t" rtlCol="false" tIns="0" lIns="0" bIns="0" rIns="0">
            <a:spAutoFit/>
          </a:bodyPr>
          <a:lstStyle/>
          <a:p>
            <a:pPr algn="l">
              <a:lnSpc>
                <a:spcPts val="11303"/>
              </a:lnSpc>
            </a:pPr>
            <a:r>
              <a:rPr lang="en-US" sz="8073" b="true">
                <a:solidFill>
                  <a:srgbClr val="EB4D22"/>
                </a:solidFill>
                <a:latin typeface="Antonio Bold"/>
                <a:ea typeface="Antonio Bold"/>
                <a:cs typeface="Antonio Bold"/>
                <a:sym typeface="Antonio Bold"/>
              </a:rPr>
              <a:t>Otizm Spektrum Bozukluğu</a:t>
            </a:r>
          </a:p>
        </p:txBody>
      </p:sp>
      <p:sp>
        <p:nvSpPr>
          <p:cNvPr name="TextBox 4" id="4"/>
          <p:cNvSpPr txBox="true"/>
          <p:nvPr/>
        </p:nvSpPr>
        <p:spPr>
          <a:xfrm rot="0">
            <a:off x="1028700" y="7477937"/>
            <a:ext cx="10135992" cy="1437706"/>
          </a:xfrm>
          <a:prstGeom prst="rect">
            <a:avLst/>
          </a:prstGeom>
        </p:spPr>
        <p:txBody>
          <a:bodyPr anchor="t" rtlCol="false" tIns="0" lIns="0" bIns="0" rIns="0">
            <a:spAutoFit/>
          </a:bodyPr>
          <a:lstStyle/>
          <a:p>
            <a:pPr algn="ctr">
              <a:lnSpc>
                <a:spcPts val="5806"/>
              </a:lnSpc>
            </a:pPr>
            <a:r>
              <a:rPr lang="en-US" b="true" sz="4147" spc="2699">
                <a:solidFill>
                  <a:srgbClr val="35586D"/>
                </a:solidFill>
                <a:latin typeface="Montserrat Medium"/>
                <a:ea typeface="Montserrat Medium"/>
                <a:cs typeface="Montserrat Medium"/>
                <a:sym typeface="Montserrat Medium"/>
              </a:rPr>
              <a:t>FARKINDALIK</a:t>
            </a:r>
          </a:p>
          <a:p>
            <a:pPr algn="ctr">
              <a:lnSpc>
                <a:spcPts val="5806"/>
              </a:lnSpc>
            </a:pPr>
            <a:r>
              <a:rPr lang="en-US" b="true" sz="4147" spc="2699">
                <a:solidFill>
                  <a:srgbClr val="35586D"/>
                </a:solidFill>
                <a:latin typeface="Montserrat Medium"/>
                <a:ea typeface="Montserrat Medium"/>
                <a:cs typeface="Montserrat Medium"/>
                <a:sym typeface="Montserrat Medium"/>
              </a:rPr>
              <a:t>SUNUMU</a:t>
            </a:r>
          </a:p>
        </p:txBody>
      </p:sp>
      <p:sp>
        <p:nvSpPr>
          <p:cNvPr name="Freeform 5" id="5"/>
          <p:cNvSpPr/>
          <p:nvPr/>
        </p:nvSpPr>
        <p:spPr>
          <a:xfrm flipH="false" flipV="false" rot="5400000">
            <a:off x="13237010" y="3308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400000">
            <a:off x="13237370" y="5221566"/>
            <a:ext cx="5141734" cy="5076294"/>
          </a:xfrm>
          <a:custGeom>
            <a:avLst/>
            <a:gdLst/>
            <a:ahLst/>
            <a:cxnLst/>
            <a:rect r="r" b="b" t="t" l="l"/>
            <a:pathLst>
              <a:path h="5076294" w="5141734">
                <a:moveTo>
                  <a:pt x="0" y="0"/>
                </a:moveTo>
                <a:lnTo>
                  <a:pt x="5141735" y="0"/>
                </a:lnTo>
                <a:lnTo>
                  <a:pt x="5141735" y="5076294"/>
                </a:lnTo>
                <a:lnTo>
                  <a:pt x="0" y="50762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8071720" y="519837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3539872" y="944613"/>
            <a:ext cx="5431640" cy="5431640"/>
          </a:xfrm>
          <a:custGeom>
            <a:avLst/>
            <a:gdLst/>
            <a:ahLst/>
            <a:cxnLst/>
            <a:rect r="r" b="b" t="t" l="l"/>
            <a:pathLst>
              <a:path h="5431640" w="5431640">
                <a:moveTo>
                  <a:pt x="0" y="0"/>
                </a:moveTo>
                <a:lnTo>
                  <a:pt x="5431640" y="0"/>
                </a:lnTo>
                <a:lnTo>
                  <a:pt x="5431640" y="5431641"/>
                </a:lnTo>
                <a:lnTo>
                  <a:pt x="0" y="5431641"/>
                </a:lnTo>
                <a:lnTo>
                  <a:pt x="0" y="0"/>
                </a:lnTo>
                <a:close/>
              </a:path>
            </a:pathLst>
          </a:custGeom>
          <a:blipFill>
            <a:blip r:embed="rId10"/>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sp>
        <p:nvSpPr>
          <p:cNvPr name="TextBox 2" id="2"/>
          <p:cNvSpPr txBox="true"/>
          <p:nvPr/>
        </p:nvSpPr>
        <p:spPr>
          <a:xfrm rot="0">
            <a:off x="394229" y="5951898"/>
            <a:ext cx="9172354" cy="2844261"/>
          </a:xfrm>
          <a:prstGeom prst="rect">
            <a:avLst/>
          </a:prstGeom>
        </p:spPr>
        <p:txBody>
          <a:bodyPr anchor="t" rtlCol="false" tIns="0" lIns="0" bIns="0" rIns="0">
            <a:spAutoFit/>
          </a:bodyPr>
          <a:lstStyle/>
          <a:p>
            <a:pPr algn="just">
              <a:lnSpc>
                <a:spcPts val="2478"/>
              </a:lnSpc>
            </a:pPr>
            <a:r>
              <a:rPr lang="en-US" sz="2478">
                <a:solidFill>
                  <a:srgbClr val="000000"/>
                </a:solidFill>
                <a:latin typeface="Montserrat"/>
                <a:ea typeface="Montserrat"/>
                <a:cs typeface="Montserrat"/>
                <a:sym typeface="Montserrat"/>
              </a:rPr>
              <a:t>Sözü edilen belirtilerle kendini gösteren OSB’nin görülme sıklığı her geçen gün artmaktadır. 2000’li yıllardan itibaren OSB’nin görülme sıklığına ilişkin yapılan araştırmaların sonuçları da bu artışı gözler önüne sermektedir. Grafikte yer alan verileri inceleyerek bu artışı siz de görebilirsiniz. 2020 yılına ait veriler OSB’nin görülme sıklığının 54 kişide 1 olduğunu göstermektedir. Ayrıca veriler OSB’nin erkeklerde görülme olasılığının kadınlara göre 4-5 kat daha fazla olduğunu göstermektedir.</a:t>
            </a:r>
          </a:p>
        </p:txBody>
      </p:sp>
      <p:sp>
        <p:nvSpPr>
          <p:cNvPr name="TextBox 3" id="3"/>
          <p:cNvSpPr txBox="true"/>
          <p:nvPr/>
        </p:nvSpPr>
        <p:spPr>
          <a:xfrm rot="0">
            <a:off x="394229" y="5191125"/>
            <a:ext cx="10696354" cy="519998"/>
          </a:xfrm>
          <a:prstGeom prst="rect">
            <a:avLst/>
          </a:prstGeom>
        </p:spPr>
        <p:txBody>
          <a:bodyPr anchor="t" rtlCol="false" tIns="0" lIns="0" bIns="0" rIns="0">
            <a:spAutoFit/>
          </a:bodyPr>
          <a:lstStyle/>
          <a:p>
            <a:pPr algn="l">
              <a:lnSpc>
                <a:spcPts val="2097"/>
              </a:lnSpc>
            </a:pPr>
            <a:r>
              <a:rPr lang="en-US" b="true" sz="2097" i="true" u="sng">
                <a:solidFill>
                  <a:srgbClr val="000000"/>
                </a:solidFill>
                <a:latin typeface="Montserrat Bold Italics"/>
                <a:ea typeface="Montserrat Bold Italics"/>
                <a:cs typeface="Montserrat Bold Italics"/>
                <a:sym typeface="Montserrat Bold Italics"/>
              </a:rPr>
              <a:t>DİKKAT: OSB’nin görülme sıklığı 2004 yılından itibaren %200 artış göstermiştir.</a:t>
            </a:r>
          </a:p>
        </p:txBody>
      </p:sp>
      <p:sp>
        <p:nvSpPr>
          <p:cNvPr name="Freeform 4" id="4"/>
          <p:cNvSpPr/>
          <p:nvPr/>
        </p:nvSpPr>
        <p:spPr>
          <a:xfrm flipH="false" flipV="false" rot="-5400000">
            <a:off x="8123851" y="33081"/>
            <a:ext cx="5198371" cy="5132209"/>
          </a:xfrm>
          <a:custGeom>
            <a:avLst/>
            <a:gdLst/>
            <a:ahLst/>
            <a:cxnLst/>
            <a:rect r="r" b="b" t="t" l="l"/>
            <a:pathLst>
              <a:path h="5132209" w="5198371">
                <a:moveTo>
                  <a:pt x="0" y="0"/>
                </a:moveTo>
                <a:lnTo>
                  <a:pt x="5198370" y="0"/>
                </a:lnTo>
                <a:lnTo>
                  <a:pt x="5198370" y="5132209"/>
                </a:lnTo>
                <a:lnTo>
                  <a:pt x="0" y="5132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13237010" y="3308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400000">
            <a:off x="13237370" y="5221566"/>
            <a:ext cx="5141734" cy="5076294"/>
          </a:xfrm>
          <a:custGeom>
            <a:avLst/>
            <a:gdLst/>
            <a:ahLst/>
            <a:cxnLst/>
            <a:rect r="r" b="b" t="t" l="l"/>
            <a:pathLst>
              <a:path h="5076294" w="5141734">
                <a:moveTo>
                  <a:pt x="0" y="0"/>
                </a:moveTo>
                <a:lnTo>
                  <a:pt x="5141735" y="0"/>
                </a:lnTo>
                <a:lnTo>
                  <a:pt x="5141735" y="5076294"/>
                </a:lnTo>
                <a:lnTo>
                  <a:pt x="0" y="50762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8071720" y="519837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28700" y="431098"/>
            <a:ext cx="6450860" cy="4336174"/>
          </a:xfrm>
          <a:custGeom>
            <a:avLst/>
            <a:gdLst/>
            <a:ahLst/>
            <a:cxnLst/>
            <a:rect r="r" b="b" t="t" l="l"/>
            <a:pathLst>
              <a:path h="4336174" w="6450860">
                <a:moveTo>
                  <a:pt x="0" y="0"/>
                </a:moveTo>
                <a:lnTo>
                  <a:pt x="6450860" y="0"/>
                </a:lnTo>
                <a:lnTo>
                  <a:pt x="6450860" y="4336174"/>
                </a:lnTo>
                <a:lnTo>
                  <a:pt x="0" y="4336174"/>
                </a:lnTo>
                <a:lnTo>
                  <a:pt x="0" y="0"/>
                </a:lnTo>
                <a:close/>
              </a:path>
            </a:pathLst>
          </a:custGeom>
          <a:blipFill>
            <a:blip r:embed="rId10"/>
            <a:stretch>
              <a:fillRect l="0" t="0" r="0" b="0"/>
            </a:stretch>
          </a:blipFill>
        </p:spPr>
      </p:sp>
      <p:sp>
        <p:nvSpPr>
          <p:cNvPr name="Freeform 9" id="9"/>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1"/>
            <a:stretch>
              <a:fillRect l="0" t="0" r="0" b="0"/>
            </a:stretch>
          </a:blipFill>
        </p:spPr>
      </p:sp>
    </p:spTree>
  </p:cSld>
  <p:clrMapOvr>
    <a:masterClrMapping/>
  </p:clrMapOvr>
  <p:transition spd="slow">
    <p:cover dir="r"/>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931883" y="2459480"/>
            <a:ext cx="5307226" cy="5307205"/>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6777" t="0" r="-16777"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 Nedenleri</a:t>
            </a:r>
          </a:p>
        </p:txBody>
      </p:sp>
      <p:sp>
        <p:nvSpPr>
          <p:cNvPr name="TextBox 17" id="17"/>
          <p:cNvSpPr txBox="true"/>
          <p:nvPr/>
        </p:nvSpPr>
        <p:spPr>
          <a:xfrm rot="0">
            <a:off x="2691932" y="3650402"/>
            <a:ext cx="6182703" cy="4707255"/>
          </a:xfrm>
          <a:prstGeom prst="rect">
            <a:avLst/>
          </a:prstGeom>
        </p:spPr>
        <p:txBody>
          <a:bodyPr anchor="t" rtlCol="false" tIns="0" lIns="0" bIns="0" rIns="0">
            <a:spAutoFit/>
          </a:bodyPr>
          <a:lstStyle/>
          <a:p>
            <a:pPr algn="just">
              <a:lnSpc>
                <a:spcPts val="2520"/>
              </a:lnSpc>
            </a:pPr>
            <a:r>
              <a:rPr lang="en-US" sz="1800">
                <a:solidFill>
                  <a:srgbClr val="35586D"/>
                </a:solidFill>
                <a:latin typeface="Montserrat"/>
                <a:ea typeface="Montserrat"/>
                <a:cs typeface="Montserrat"/>
                <a:sym typeface="Montserrat"/>
              </a:rPr>
              <a:t>OSB nöro-gelişimsel karmaşık bir bozukluktur. Bu tanımdaki nöro terimi OSB’nin beynin yapısıyla ilişkili olduğunu; gelişimsel terimi ise OSB tanısı olan çocukların dil, iletişim ve sosyal-duygusal gibi çeşitli gelişim alanlarında yetersizlikler yaşadıklarını ifade eder. OSB’yi karmaşık yapan durum ise OSB’ye neden olan etmenlerin henüz tam olarak bulunamamasındandır. Bu olası etmenler genel olarak genetik, ailesel ve çevresel etmenler olarak sınıflandırılabilir. Geçmişten günümüze bu etmenlerin OSB'yle ilişkisini inceleyen pek çok bilimsel araştırma yapılmaktadır. Izleyen başlıklarda bu etmenlere ve bilimsel araştırmaların bu etmenlerle ilgili bizlere ne söylediğine yönelik ayrıntılı açıklamalara yer verilmiştir.</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3001993"/>
            <a:chOff x="0" y="0"/>
            <a:chExt cx="8826656" cy="40026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OSB’nin nedenlerini belirlemeye yönelik yürütülen bilimsel araştırmalar OSB’nin büyük ölçüde genetik olabileceğine dair sonuçlar ortaya koymaktadır. Genetik araştırmaların temelini kardeşler ve ikizlerle yürütülen çalışmalar oluşturmuştur.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d"/>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2611468"/>
            <a:chOff x="0" y="0"/>
            <a:chExt cx="8826656" cy="34819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Araştırmalar, kardeşlerin birinde varsa diğerinde de OSB olma olasılığının %3-%19 arasında olduğunu göstermektedir. Bu oran, çift yumurta ikizlerinde %30’a; tek yumurta ikizlerinde ise %70-%90’a kadar çıkmaktadır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2611468"/>
            <a:chOff x="0" y="0"/>
            <a:chExt cx="8826656" cy="34819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OSB’nin genetik temeli ile ilişkilendirilen diğer bir durum ise OSB tanısı olan çocukların merkezi sinir sistemi ve bu sistemin bir parçası olan beyin yapısı ve işleyişinde çeşitli farklılıkların görülmesidir.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2220943"/>
            <a:chOff x="0" y="0"/>
            <a:chExt cx="8826656" cy="29612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20463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Örneğin bazı OSB tanısı olan çocukların beyninin normalden daha büyük olduğu, bunun OSB’nin şiddetini arttırdığı belirlenmiştir.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2611468"/>
            <a:chOff x="0" y="0"/>
            <a:chExt cx="8826656" cy="34819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Ayrıca tıbbi görüntüleme teknikleri beynin her iki yarım küresini birbirine bağlayan yolun normalden daha küçük olduğunu, beyin kabuğunun ve girintili kısımların normalden daha kalın olduğunu göstermiştir.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6619992" cy="3783043"/>
            <a:chOff x="0" y="0"/>
            <a:chExt cx="8826656" cy="50440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Genetik Etmenler</a:t>
              </a:r>
            </a:p>
          </p:txBody>
        </p:sp>
        <p:sp>
          <p:nvSpPr>
            <p:cNvPr name="TextBox 24" id="24"/>
            <p:cNvSpPr txBox="true"/>
            <p:nvPr/>
          </p:nvSpPr>
          <p:spPr>
            <a:xfrm rot="0">
              <a:off x="0" y="914864"/>
              <a:ext cx="8826656" cy="41291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Son beş yılda yürütülen araştırmalar 1000’den fazla genin OSB riskine neden olabileceğini göstermektedir. Ancak, hangi genin ya da genlerin OSB’den sorumlu olduğu henüz bulunamamıştır . Bu durum, OSB’ye neden olabilecek çevresel özelliklere odaklanılmasını ve bu özelliklerin araştırılmasını beraberinde getirmiştir.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2220943"/>
            <a:chOff x="0" y="0"/>
            <a:chExt cx="8826656" cy="29612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20463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Çevresel etmenlerle ilişkili olarak besinler, aşılar ve toksinler ön plana çıkmaktadır. Ancak hemen belirtmeliyiz ki bugün bu özelliklerin hiçbirinin OSB ile bağlantısı bulunamamıştır.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4564093"/>
            <a:chOff x="0" y="0"/>
            <a:chExt cx="8826656" cy="60854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51705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OSB’ye yol açan olası çevresel etmenlerden birinin aşılar olduğu belirtilmektedir. Ancak bu görüşün ilk ortaya çıkması bilimsel dayanakları eksik olan bir araştırmaya dayanmaktadır. 1998 yılında aşı ve OSB arasındaki ilişkiyi inceleyen bu araştırmada, kızamık-kabakulak-kızamıkçık (MMR) aşısının bağırsak sorunlarına neden olduğu, aşı içindeki maddelerin bağırsaktan geçip beyne ulaşarak OSB’ye yol açtığı öne sürülmüştür.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82273"/>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931883" y="2459480"/>
            <a:ext cx="5307226" cy="5307205"/>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6555" t="0" r="-16555"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
        <p:nvSpPr>
          <p:cNvPr name="TextBox 17" id="17"/>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Tanım</a:t>
            </a:r>
          </a:p>
        </p:txBody>
      </p:sp>
      <p:sp>
        <p:nvSpPr>
          <p:cNvPr name="TextBox 18" id="18"/>
          <p:cNvSpPr txBox="true"/>
          <p:nvPr/>
        </p:nvSpPr>
        <p:spPr>
          <a:xfrm rot="0">
            <a:off x="2691932" y="3650402"/>
            <a:ext cx="6182703" cy="3106420"/>
          </a:xfrm>
          <a:prstGeom prst="rect">
            <a:avLst/>
          </a:prstGeom>
        </p:spPr>
        <p:txBody>
          <a:bodyPr anchor="t" rtlCol="false" tIns="0" lIns="0" bIns="0" rIns="0">
            <a:spAutoFit/>
          </a:bodyPr>
          <a:lstStyle/>
          <a:p>
            <a:pPr algn="just">
              <a:lnSpc>
                <a:spcPts val="3080"/>
              </a:lnSpc>
            </a:pPr>
            <a:r>
              <a:rPr lang="en-US" sz="2200">
                <a:solidFill>
                  <a:srgbClr val="35586D"/>
                </a:solidFill>
                <a:latin typeface="Montserrat"/>
                <a:ea typeface="Montserrat"/>
                <a:cs typeface="Montserrat"/>
                <a:sym typeface="Montserrat"/>
              </a:rPr>
              <a:t>OSB sosyal iletişim ve etkileşim becerilerinde yetersizlik ile sınırlı ve yineleyici davranış, ilgi ve etkinliklerle kendini gösteren ve erken çocukluk döneminde ortaya çıkan gelişimsel bir bozukluktur. Tanımdan da anlaşılacağı üzere OSB’nin tanılanmasında iki temel belirti alanı bulunmaktadır</a:t>
            </a:r>
          </a:p>
        </p:txBody>
      </p:sp>
    </p:spTree>
  </p:cSld>
  <p:clrMapOvr>
    <a:masterClrMapping/>
  </p:clrMapOvr>
  <p:transition spd="slow">
    <p:cover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2611468"/>
            <a:chOff x="0" y="0"/>
            <a:chExt cx="8826656" cy="34819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Bir süre sonra araştırmacının sonuçları yanlış yansıttığı, aslında çocukların beyinlerinde aşıdan kaynaklı kalıntıların olmadığı saptanmıştır. Araştırma yayından kaldırılmış, araştırmacı ise meslekten ihraç edilmiştir.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3783043"/>
            <a:chOff x="0" y="0"/>
            <a:chExt cx="8826656" cy="50440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41291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Araştırma sonuçları doğru olmamasına rağmen, sansasyonel bir konu olduğu için medya organları tarafından araştırma haber yapılmaya devam etmiştir. Hatta bazı ülkelerde bu aşıdan vazgeçilmiştir. Örneğin Japonya’nın bir bölgesinde MMR aşıları 8 yıl boyunca çocuklara hiç uygulanmamıştır. Sonuçlar ise beklenenin tam aksi yönde çıkmıştır.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3001993"/>
            <a:chOff x="0" y="0"/>
            <a:chExt cx="8826656" cy="40026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Bölgede, OSB’nin görülme sıklığında hiçbir azalma olmadığı belirlenmiştir. Kısacası, günümüzde aşı ve OSB arasındaki ilişkiyi inceleyen sayısız bilimsel araştırma, aşıların OSB’ye yol açtığına dair bir sonuç ortaya koymamıştır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62" t="0" r="-6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2611468"/>
            <a:chOff x="0" y="0"/>
            <a:chExt cx="8826656" cy="34819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Çevresel etmenlerle ilgili olarak, besinlerin OSB’ye yol açabiliyor olabileceği görüşü de oldukça yaygındır. Bu görüşe OSB tanısı olan çocuklarda mide ve bağırsak sorunlarına sık rastlanması temel oluşturmaktadır.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62" t="0" r="-6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3392518"/>
            <a:chOff x="0" y="0"/>
            <a:chExt cx="8826656" cy="45233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36084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Yaşanan bu sorunlardan buğday ürünlerinde bulunan glüten ve süt ürünlerinde bulunan kazein proteinleri sorumlu tutulmaktadır. Ancak bu proteinler ve OSB arasındaki ilişkiyi destekleyen bilimsel araştırmalar olmadığı gibi glütensiz diyetin vücut için zararlı olabileceği de ifade edilmektedir.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62" t="0" r="-6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595990" y="3936854"/>
            <a:ext cx="6619992" cy="4564093"/>
            <a:chOff x="0" y="0"/>
            <a:chExt cx="8826656" cy="60854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4" id="24"/>
            <p:cNvSpPr txBox="true"/>
            <p:nvPr/>
          </p:nvSpPr>
          <p:spPr>
            <a:xfrm rot="0">
              <a:off x="0" y="914864"/>
              <a:ext cx="8826656" cy="51705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 Örneğin 2020 yılında yürütülen bir araştırmada 37 OSB tanısı olan çocuğa 6 ay glüten ve kazein protein içeren normal besinler verilmiş, geriye kalan 6 ayda çocuklara bu proteinlerden yoksun besinlerle diyet yaptırılmıştır. Araştırma sonucunda, çocukların otizm belirtilerinde bir farklılık görülememiştir. Dolayısıyla günümüzde glüten, kazein ve OSB arasındaki ilişkiyi ortaya koyan bilimsel bulgular bulunmamaktadır.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3467505" y="4192624"/>
            <a:ext cx="3688819" cy="3078487"/>
          </a:xfrm>
          <a:custGeom>
            <a:avLst/>
            <a:gdLst/>
            <a:ahLst/>
            <a:cxnLst/>
            <a:rect r="r" b="b" t="t" l="l"/>
            <a:pathLst>
              <a:path h="3078487" w="3688819">
                <a:moveTo>
                  <a:pt x="0" y="0"/>
                </a:moveTo>
                <a:lnTo>
                  <a:pt x="3688819" y="0"/>
                </a:lnTo>
                <a:lnTo>
                  <a:pt x="3688819" y="3078487"/>
                </a:lnTo>
                <a:lnTo>
                  <a:pt x="0" y="30784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1" id="21"/>
          <p:cNvGrpSpPr/>
          <p:nvPr/>
        </p:nvGrpSpPr>
        <p:grpSpPr>
          <a:xfrm rot="0">
            <a:off x="8595990" y="3936854"/>
            <a:ext cx="6619992" cy="3783043"/>
            <a:chOff x="0" y="0"/>
            <a:chExt cx="8826656" cy="5044058"/>
          </a:xfrm>
        </p:grpSpPr>
        <p:sp>
          <p:nvSpPr>
            <p:cNvPr name="TextBox 22" id="22"/>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23" id="23"/>
            <p:cNvSpPr txBox="true"/>
            <p:nvPr/>
          </p:nvSpPr>
          <p:spPr>
            <a:xfrm rot="0">
              <a:off x="0" y="914864"/>
              <a:ext cx="8826656" cy="41291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OSB’ye neden olduğu iddia edilen diğer bir çevresel etmen toksinler ve çeşitli elementlerin vücuttaki yoğunluğudur. Şöyle ki ağır metal, cıva, kurşun ve arsenik gibi etmenlerin OSB’yi tetikleyebileceği öne sürülmektedir. Ancak konuyla ilgili bilimsel araştırmalar bize bunun bir varsayımdan öte gidemediğini göstermektedir. </a:t>
              </a:r>
            </a:p>
          </p:txBody>
        </p:sp>
      </p:gr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6"/>
            <a:stretch>
              <a:fillRect l="0" t="0" r="0" b="0"/>
            </a:stretch>
          </a:blipFill>
        </p:spPr>
      </p:sp>
    </p:spTree>
  </p:cSld>
  <p:clrMapOvr>
    <a:masterClrMapping/>
  </p:clrMapOvr>
  <p:transition spd="slow">
    <p:cover dir="u"/>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grpSp>
        <p:nvGrpSpPr>
          <p:cNvPr name="Group 12" id="12"/>
          <p:cNvGrpSpPr/>
          <p:nvPr/>
        </p:nvGrpSpPr>
        <p:grpSpPr>
          <a:xfrm rot="0">
            <a:off x="8595990" y="3936854"/>
            <a:ext cx="6619992" cy="4954618"/>
            <a:chOff x="0" y="0"/>
            <a:chExt cx="8826656" cy="6606158"/>
          </a:xfrm>
        </p:grpSpPr>
        <p:sp>
          <p:nvSpPr>
            <p:cNvPr name="TextBox 13" id="1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Çevresel Etmenler</a:t>
              </a:r>
            </a:p>
          </p:txBody>
        </p:sp>
        <p:sp>
          <p:nvSpPr>
            <p:cNvPr name="TextBox 14" id="14"/>
            <p:cNvSpPr txBox="true"/>
            <p:nvPr/>
          </p:nvSpPr>
          <p:spPr>
            <a:xfrm rot="0">
              <a:off x="0" y="914864"/>
              <a:ext cx="8826656"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Örneğin 2020’de yürütülen bir araştırmada, 60 OSB tanısı olan çocuk geçmişte ağır metallere maruz kalma düzeyleri ve vücutlarındaki toksinler açısından normal gelişim gösteren akranlarıyla karşılaştırılmıştır. Araştırma sonucunda, OSB tanısı olan ve normal gelişim gösteren çocukların vücutlarında, sözü edilen toksin ve elementlerin miktarı açısından bir farklılık bulunmadığı gibi, ağır metale maruz kalma ile OSB arasında da bir ilişki kurulamamıştır.</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3467505" y="4192624"/>
            <a:ext cx="3688819" cy="3078487"/>
          </a:xfrm>
          <a:custGeom>
            <a:avLst/>
            <a:gdLst/>
            <a:ahLst/>
            <a:cxnLst/>
            <a:rect r="r" b="b" t="t" l="l"/>
            <a:pathLst>
              <a:path h="3078487" w="3688819">
                <a:moveTo>
                  <a:pt x="0" y="0"/>
                </a:moveTo>
                <a:lnTo>
                  <a:pt x="3688819" y="0"/>
                </a:lnTo>
                <a:lnTo>
                  <a:pt x="3688819" y="3078487"/>
                </a:lnTo>
                <a:lnTo>
                  <a:pt x="0" y="30784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6"/>
            <a:stretch>
              <a:fillRect l="0" t="0" r="0" b="0"/>
            </a:stretch>
          </a:blipFill>
        </p:spPr>
      </p:sp>
    </p:spTree>
  </p:cSld>
  <p:clrMapOvr>
    <a:masterClrMapping/>
  </p:clrMapOvr>
  <p:transition spd="slow">
    <p:cover dir="u"/>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3430172" y="4546568"/>
            <a:ext cx="3763484" cy="2675495"/>
          </a:xfrm>
          <a:custGeom>
            <a:avLst/>
            <a:gdLst/>
            <a:ahLst/>
            <a:cxnLst/>
            <a:rect r="r" b="b" t="t" l="l"/>
            <a:pathLst>
              <a:path h="2675495" w="3763484">
                <a:moveTo>
                  <a:pt x="0" y="0"/>
                </a:moveTo>
                <a:lnTo>
                  <a:pt x="3763484" y="0"/>
                </a:lnTo>
                <a:lnTo>
                  <a:pt x="3763484" y="2675495"/>
                </a:lnTo>
                <a:lnTo>
                  <a:pt x="0" y="2675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21" id="21"/>
          <p:cNvGrpSpPr/>
          <p:nvPr/>
        </p:nvGrpSpPr>
        <p:grpSpPr>
          <a:xfrm rot="0">
            <a:off x="8595990" y="3936854"/>
            <a:ext cx="6619992" cy="4173568"/>
            <a:chOff x="0" y="0"/>
            <a:chExt cx="8826656" cy="5564758"/>
          </a:xfrm>
        </p:grpSpPr>
        <p:sp>
          <p:nvSpPr>
            <p:cNvPr name="TextBox 22" id="22"/>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Ailesel Etmenler</a:t>
              </a:r>
            </a:p>
          </p:txBody>
        </p:sp>
        <p:sp>
          <p:nvSpPr>
            <p:cNvPr name="TextBox 23" id="23"/>
            <p:cNvSpPr txBox="true"/>
            <p:nvPr/>
          </p:nvSpPr>
          <p:spPr>
            <a:xfrm rot="0">
              <a:off x="0" y="914864"/>
              <a:ext cx="8826656"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Aileye ilişkin özellikler geçmişten beri OSB’ye neden olan durumlardan biri olarak görülmüştür. OSB’nin ailenin ekonomik durumu, kişilik özellikleri ve çocuk yetiştirme özellikleri ile ilişkili olabileceği belirtilmiş ancak araştırmalar ailesel etmenlerle OSB arasında bir ilişki olmadığını göstermiştir. Günümüzde OSB her kıtada, her toplumda, farklı ırklarda ve ailelerde görülebilmektedir.</a:t>
              </a:r>
            </a:p>
          </p:txBody>
        </p:sp>
      </p:gr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u"/>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Nedenler</a:t>
            </a:r>
          </a:p>
        </p:txBody>
      </p:sp>
      <p:grpSp>
        <p:nvGrpSpPr>
          <p:cNvPr name="Group 12" id="12"/>
          <p:cNvGrpSpPr/>
          <p:nvPr/>
        </p:nvGrpSpPr>
        <p:grpSpPr>
          <a:xfrm rot="0">
            <a:off x="8595990" y="3936854"/>
            <a:ext cx="6619992" cy="4173568"/>
            <a:chOff x="0" y="0"/>
            <a:chExt cx="8826656" cy="5564758"/>
          </a:xfrm>
        </p:grpSpPr>
        <p:sp>
          <p:nvSpPr>
            <p:cNvPr name="TextBox 13" id="1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Ailesel Etmenler</a:t>
              </a:r>
            </a:p>
          </p:txBody>
        </p:sp>
        <p:sp>
          <p:nvSpPr>
            <p:cNvPr name="TextBox 14" id="14"/>
            <p:cNvSpPr txBox="true"/>
            <p:nvPr/>
          </p:nvSpPr>
          <p:spPr>
            <a:xfrm rot="0">
              <a:off x="0" y="914864"/>
              <a:ext cx="8826656"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Ailesel etmenlerden OSB ile ilişkili olabileceği araştırmalarla ortaya konan tek özellik anne-baba yaşıdır. Anne-baba yaşı ve OSB arasındaki ilişkiyi inceleyen bilimsel araştırmalar ileri anne-baba yaşının OSB olan çocuğa sahip olma riskini arttırdığını göstermektedir. Örneğin araştırmalar 35 yaş üstü anne yaşı ve 40 yaş üstü baba yaşının OSB riskini arttırdığını ortaya koymuştur.</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430172" y="4546568"/>
            <a:ext cx="3763484" cy="2675495"/>
          </a:xfrm>
          <a:custGeom>
            <a:avLst/>
            <a:gdLst/>
            <a:ahLst/>
            <a:cxnLst/>
            <a:rect r="r" b="b" t="t" l="l"/>
            <a:pathLst>
              <a:path h="2675495" w="3763484">
                <a:moveTo>
                  <a:pt x="0" y="0"/>
                </a:moveTo>
                <a:lnTo>
                  <a:pt x="3763484" y="0"/>
                </a:lnTo>
                <a:lnTo>
                  <a:pt x="3763484" y="2675495"/>
                </a:lnTo>
                <a:lnTo>
                  <a:pt x="0" y="2675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EF6843"/>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CD6B0"/>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Belirti Alanları</a:t>
            </a:r>
          </a:p>
        </p:txBody>
      </p:sp>
      <p:sp>
        <p:nvSpPr>
          <p:cNvPr name="TextBox 12" id="12"/>
          <p:cNvSpPr txBox="true"/>
          <p:nvPr/>
        </p:nvSpPr>
        <p:spPr>
          <a:xfrm rot="0">
            <a:off x="1250657" y="3957529"/>
            <a:ext cx="3756849" cy="2554090"/>
          </a:xfrm>
          <a:prstGeom prst="rect">
            <a:avLst/>
          </a:prstGeom>
        </p:spPr>
        <p:txBody>
          <a:bodyPr anchor="t" rtlCol="false" tIns="0" lIns="0" bIns="0" rIns="0">
            <a:spAutoFit/>
          </a:bodyPr>
          <a:lstStyle/>
          <a:p>
            <a:pPr algn="ctr">
              <a:lnSpc>
                <a:spcPts val="5173"/>
              </a:lnSpc>
            </a:pPr>
            <a:r>
              <a:rPr lang="en-US" sz="3695">
                <a:solidFill>
                  <a:srgbClr val="35586D"/>
                </a:solidFill>
                <a:latin typeface="Antonio"/>
                <a:ea typeface="Antonio"/>
                <a:cs typeface="Antonio"/>
                <a:sym typeface="Antonio"/>
              </a:rPr>
              <a:t>(a) Sosyal iletişim ve etkileşim becerilerinde yetersizlik</a:t>
            </a:r>
          </a:p>
        </p:txBody>
      </p:sp>
      <p:sp>
        <p:nvSpPr>
          <p:cNvPr name="TextBox 13" id="13"/>
          <p:cNvSpPr txBox="true"/>
          <p:nvPr/>
        </p:nvSpPr>
        <p:spPr>
          <a:xfrm rot="0">
            <a:off x="12574730" y="3957529"/>
            <a:ext cx="3756849" cy="1906390"/>
          </a:xfrm>
          <a:prstGeom prst="rect">
            <a:avLst/>
          </a:prstGeom>
        </p:spPr>
        <p:txBody>
          <a:bodyPr anchor="t" rtlCol="false" tIns="0" lIns="0" bIns="0" rIns="0">
            <a:spAutoFit/>
          </a:bodyPr>
          <a:lstStyle/>
          <a:p>
            <a:pPr algn="ctr">
              <a:lnSpc>
                <a:spcPts val="5173"/>
              </a:lnSpc>
            </a:pPr>
            <a:r>
              <a:rPr lang="en-US" sz="3695">
                <a:solidFill>
                  <a:srgbClr val="35586D"/>
                </a:solidFill>
                <a:latin typeface="Antonio"/>
                <a:ea typeface="Antonio"/>
                <a:cs typeface="Antonio"/>
                <a:sym typeface="Antonio"/>
              </a:rPr>
              <a:t>(b) Sınırlı ve yineleyici davranış, ilgi ve etkinlikler</a:t>
            </a:r>
          </a:p>
        </p:txBody>
      </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p:cNvSpPr/>
          <p:nvPr/>
        </p:nvSpPr>
        <p:spPr>
          <a:xfrm flipH="false" flipV="false" rot="0">
            <a:off x="4937319" y="5736763"/>
            <a:ext cx="532443" cy="525666"/>
          </a:xfrm>
          <a:custGeom>
            <a:avLst/>
            <a:gdLst/>
            <a:ahLst/>
            <a:cxnLst/>
            <a:rect r="r" b="b" t="t" l="l"/>
            <a:pathLst>
              <a:path h="525666" w="532443">
                <a:moveTo>
                  <a:pt x="0" y="0"/>
                </a:moveTo>
                <a:lnTo>
                  <a:pt x="532443" y="0"/>
                </a:lnTo>
                <a:lnTo>
                  <a:pt x="532443" y="525666"/>
                </a:lnTo>
                <a:lnTo>
                  <a:pt x="0" y="5256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5007506" y="5859888"/>
            <a:ext cx="532443" cy="525666"/>
          </a:xfrm>
          <a:custGeom>
            <a:avLst/>
            <a:gdLst/>
            <a:ahLst/>
            <a:cxnLst/>
            <a:rect r="r" b="b" t="t" l="l"/>
            <a:pathLst>
              <a:path h="525666" w="532443">
                <a:moveTo>
                  <a:pt x="0" y="0"/>
                </a:moveTo>
                <a:lnTo>
                  <a:pt x="532443" y="0"/>
                </a:lnTo>
                <a:lnTo>
                  <a:pt x="532443" y="525666"/>
                </a:lnTo>
                <a:lnTo>
                  <a:pt x="0" y="5256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15979716" y="5597055"/>
            <a:ext cx="532443" cy="525666"/>
          </a:xfrm>
          <a:custGeom>
            <a:avLst/>
            <a:gdLst/>
            <a:ahLst/>
            <a:cxnLst/>
            <a:rect r="r" b="b" t="t" l="l"/>
            <a:pathLst>
              <a:path h="525666" w="532443">
                <a:moveTo>
                  <a:pt x="0" y="0"/>
                </a:moveTo>
                <a:lnTo>
                  <a:pt x="532443" y="0"/>
                </a:lnTo>
                <a:lnTo>
                  <a:pt x="532443" y="525666"/>
                </a:lnTo>
                <a:lnTo>
                  <a:pt x="0" y="5256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6065358" y="5726178"/>
            <a:ext cx="532443" cy="525666"/>
          </a:xfrm>
          <a:custGeom>
            <a:avLst/>
            <a:gdLst/>
            <a:ahLst/>
            <a:cxnLst/>
            <a:rect r="r" b="b" t="t" l="l"/>
            <a:pathLst>
              <a:path h="525666" w="532443">
                <a:moveTo>
                  <a:pt x="0" y="0"/>
                </a:moveTo>
                <a:lnTo>
                  <a:pt x="532442" y="0"/>
                </a:lnTo>
                <a:lnTo>
                  <a:pt x="532442" y="525666"/>
                </a:lnTo>
                <a:lnTo>
                  <a:pt x="0" y="525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3" id="23"/>
          <p:cNvSpPr txBox="true"/>
          <p:nvPr/>
        </p:nvSpPr>
        <p:spPr>
          <a:xfrm rot="0">
            <a:off x="5653059" y="5968359"/>
            <a:ext cx="2961127" cy="4527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Sosyal-duygusal karşılık verme becerilerinde yaşanan eksiklikler</a:t>
            </a:r>
          </a:p>
        </p:txBody>
      </p:sp>
      <p:sp>
        <p:nvSpPr>
          <p:cNvPr name="TextBox 24" id="24"/>
          <p:cNvSpPr txBox="true"/>
          <p:nvPr/>
        </p:nvSpPr>
        <p:spPr>
          <a:xfrm rot="0">
            <a:off x="5653059" y="5154564"/>
            <a:ext cx="2961127" cy="4527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Sözel olmayan iletişim davranışlarında yetersizlik</a:t>
            </a:r>
          </a:p>
        </p:txBody>
      </p:sp>
      <p:sp>
        <p:nvSpPr>
          <p:cNvPr name="TextBox 25" id="25"/>
          <p:cNvSpPr txBox="true"/>
          <p:nvPr/>
        </p:nvSpPr>
        <p:spPr>
          <a:xfrm rot="0">
            <a:off x="5653059" y="4112168"/>
            <a:ext cx="2961127" cy="6813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Ilişki başlatma, sürdürme ve ilişkileri anlamada gözlemlenen eksiklikler</a:t>
            </a:r>
          </a:p>
        </p:txBody>
      </p:sp>
      <p:sp>
        <p:nvSpPr>
          <p:cNvPr name="TextBox 26" id="26"/>
          <p:cNvSpPr txBox="true"/>
          <p:nvPr/>
        </p:nvSpPr>
        <p:spPr>
          <a:xfrm rot="0">
            <a:off x="9432629" y="4054409"/>
            <a:ext cx="2961127" cy="6813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Basmakalıp ya da tekrarlayıcı motor hareketler, konuşmalar ya da nesne kullanımları</a:t>
            </a:r>
          </a:p>
        </p:txBody>
      </p:sp>
      <p:sp>
        <p:nvSpPr>
          <p:cNvPr name="TextBox 27" id="27"/>
          <p:cNvSpPr txBox="true"/>
          <p:nvPr/>
        </p:nvSpPr>
        <p:spPr>
          <a:xfrm rot="0">
            <a:off x="9432629" y="4953964"/>
            <a:ext cx="2961127" cy="9099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Aynılıkta ısrarcı olma, rutinlere sıkı bağlılık ya da ritüel hâline gelmiş sözel ya da sözel olmayan davranışlar</a:t>
            </a:r>
          </a:p>
        </p:txBody>
      </p:sp>
      <p:sp>
        <p:nvSpPr>
          <p:cNvPr name="TextBox 28" id="28"/>
          <p:cNvSpPr txBox="true"/>
          <p:nvPr/>
        </p:nvSpPr>
        <p:spPr>
          <a:xfrm rot="0">
            <a:off x="9432629" y="6109634"/>
            <a:ext cx="2961127" cy="4527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Yoğun, sınırlı ve değişkenlik göstermeyen ilgi alanları</a:t>
            </a:r>
          </a:p>
        </p:txBody>
      </p:sp>
      <p:sp>
        <p:nvSpPr>
          <p:cNvPr name="TextBox 29" id="29"/>
          <p:cNvSpPr txBox="true"/>
          <p:nvPr/>
        </p:nvSpPr>
        <p:spPr>
          <a:xfrm rot="0">
            <a:off x="9432629" y="6808104"/>
            <a:ext cx="2961127" cy="1138555"/>
          </a:xfrm>
          <a:prstGeom prst="rect">
            <a:avLst/>
          </a:prstGeom>
        </p:spPr>
        <p:txBody>
          <a:bodyPr anchor="t" rtlCol="false" tIns="0" lIns="0" bIns="0" rIns="0">
            <a:spAutoFit/>
          </a:bodyPr>
          <a:lstStyle/>
          <a:p>
            <a:pPr algn="l" marL="280669" indent="-140335" lvl="1">
              <a:lnSpc>
                <a:spcPts val="1819"/>
              </a:lnSpc>
              <a:buFont typeface="Arial"/>
              <a:buChar char="•"/>
            </a:pPr>
            <a:r>
              <a:rPr lang="en-US" sz="1299">
                <a:solidFill>
                  <a:srgbClr val="000000"/>
                </a:solidFill>
                <a:latin typeface="Abril Fatface"/>
                <a:ea typeface="Abril Fatface"/>
                <a:cs typeface="Abril Fatface"/>
                <a:sym typeface="Abril Fatface"/>
              </a:rPr>
              <a:t>Duyusal uyaranlara karşı çok yüksek ya da düşük düzeyde tepki gösterme ya da çevrenin duyusal yanlarına sıra dışı bir ilgi göstermeı</a:t>
            </a:r>
          </a:p>
        </p:txBody>
      </p:sp>
      <p:sp>
        <p:nvSpPr>
          <p:cNvPr name="Freeform 30" id="30"/>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2"/>
            <a:stretch>
              <a:fillRect l="0" t="0" r="0" b="0"/>
            </a:stretch>
          </a:blipFill>
        </p:spPr>
      </p:sp>
    </p:spTree>
  </p:cSld>
  <p:clrMapOvr>
    <a:masterClrMapping/>
  </p:clrMapOvr>
  <p:transition spd="slow">
    <p:cover dir="d"/>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931883" y="2459480"/>
            <a:ext cx="5307226" cy="5307205"/>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046" t="0" r="-25046"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7869887"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 Tanısı Olan Bireylerin Özellikleri</a:t>
            </a:r>
          </a:p>
        </p:txBody>
      </p:sp>
      <p:sp>
        <p:nvSpPr>
          <p:cNvPr name="TextBox 17" id="17"/>
          <p:cNvSpPr txBox="true"/>
          <p:nvPr/>
        </p:nvSpPr>
        <p:spPr>
          <a:xfrm rot="0">
            <a:off x="2691932" y="4727802"/>
            <a:ext cx="6182703" cy="3887470"/>
          </a:xfrm>
          <a:prstGeom prst="rect">
            <a:avLst/>
          </a:prstGeom>
        </p:spPr>
        <p:txBody>
          <a:bodyPr anchor="t" rtlCol="false" tIns="0" lIns="0" bIns="0" rIns="0">
            <a:spAutoFit/>
          </a:bodyPr>
          <a:lstStyle/>
          <a:p>
            <a:pPr algn="just">
              <a:lnSpc>
                <a:spcPts val="3080"/>
              </a:lnSpc>
            </a:pPr>
            <a:r>
              <a:rPr lang="en-US" sz="2200">
                <a:solidFill>
                  <a:srgbClr val="35586D"/>
                </a:solidFill>
                <a:latin typeface="Montserrat"/>
                <a:ea typeface="Montserrat"/>
                <a:cs typeface="Montserrat"/>
                <a:sym typeface="Montserrat"/>
              </a:rPr>
              <a:t>Tanım ve sınıflandırma başlığında da söz edildiği gibi OSB tanısı olan bireylerin özellikleri, davranışları ve gereksinimleri çeşitlilik göstermektedir. Bu nedenle OSB’den bir spektrum olarak söz edilmektedir. OSB tanısı olan bireylerin özelliklerine ilişkin açıklamaları okurken sıralanan özelliklerin çocuğukta farklı biçimlerde ve düzeylerde görülebileceğini ya da hiç görülmeyebileceğini unutmayınız.</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l"/>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10800000">
            <a:off x="-7494603" y="-164987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6619992" cy="4173568"/>
            <a:chOff x="0" y="0"/>
            <a:chExt cx="8826656" cy="55647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Sosyal Özellikler</a:t>
              </a:r>
            </a:p>
          </p:txBody>
        </p:sp>
        <p:sp>
          <p:nvSpPr>
            <p:cNvPr name="TextBox 24" id="24"/>
            <p:cNvSpPr txBox="true"/>
            <p:nvPr/>
          </p:nvSpPr>
          <p:spPr>
            <a:xfrm rot="0">
              <a:off x="0" y="914864"/>
              <a:ext cx="8826656"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Sosyal beceri yetersizlikleri daha önceki başlıklarda da söz edildiği gibi OSB’nin tanılanmasındaki temel belirti alanlarından biridir. Bebeklik yıllarından itibaren OSB tanısı olan çocuklar sosyal beceri yetersizlikleri göstermeye başlarlar. Örneğin sizinle göz kontağı kurmayabilir, konuşmalarınıza ya da iletişim girişimlerinize tepkide bulunmayabilirler.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10800000">
            <a:off x="-7494603" y="-164987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6619992" cy="3001993"/>
            <a:chOff x="0" y="0"/>
            <a:chExt cx="8826656" cy="40026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Sosyal Özellikler</a:t>
              </a:r>
            </a:p>
          </p:txBody>
        </p:sp>
        <p:sp>
          <p:nvSpPr>
            <p:cNvPr name="TextBox 24" id="24"/>
            <p:cNvSpPr txBox="true"/>
            <p:nvPr/>
          </p:nvSpPr>
          <p:spPr>
            <a:xfrm rot="0">
              <a:off x="0" y="914864"/>
              <a:ext cx="8826656"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Adını söylediğinizde sizi hiç duymuyormuş gibi davranabilir, dokunmak ya da sarılmak istediğinizde direnç gösterebilir ya da tepkisiz kalabilirler. Tüm bu sosyal beceri yetersizlikleri OSB tanısı olan çocuklarda erken dönemden itibaren oldukça yaygın olarak görülebilir.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10800000">
            <a:off x="-7494603" y="-164987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7661274" cy="4954618"/>
            <a:chOff x="0" y="0"/>
            <a:chExt cx="10215032" cy="6606158"/>
          </a:xfrm>
        </p:grpSpPr>
        <p:sp>
          <p:nvSpPr>
            <p:cNvPr name="TextBox 23" id="2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Sosyal Özellikler</a:t>
              </a:r>
            </a:p>
          </p:txBody>
        </p:sp>
        <p:sp>
          <p:nvSpPr>
            <p:cNvPr name="TextBox 24" id="24"/>
            <p:cNvSpPr txBox="true"/>
            <p:nvPr/>
          </p:nvSpPr>
          <p:spPr>
            <a:xfrm rot="0">
              <a:off x="0" y="914864"/>
              <a:ext cx="10215032"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Ortak dikkat yetersizlikleri de OSB tanısı olan çocuklarda erken dönemde sıkça görülebilmektedir. Ortak dikkat basitçe başkasının işaret ettiği yere bakma ya da başkasının dikkatini iletişim amaçlı belli bir yere çekme olarak tanımlanabilir. Sizin oyuncak ördeği işaret ederek “Aaaaa, bak burada ne varmış?” demeniz ve çocuğunuzun sizin işaret ettiğiniz ördeğe bakıp ardından sizinle iletişime geçmesi ortak dikkate tepkide bulunmaya; çocuğunuzun oyuncak ördeği işaret ederek sizinle iletişime geçmesi ise ortak dikkat başlatmaya örnek verilebilir.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10800000">
            <a:off x="-7494603" y="-164987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8146844" cy="4954618"/>
            <a:chOff x="0" y="0"/>
            <a:chExt cx="10862459" cy="6606158"/>
          </a:xfrm>
        </p:grpSpPr>
        <p:sp>
          <p:nvSpPr>
            <p:cNvPr name="TextBox 23" id="23"/>
            <p:cNvSpPr txBox="true"/>
            <p:nvPr/>
          </p:nvSpPr>
          <p:spPr>
            <a:xfrm rot="0">
              <a:off x="0" y="-66675"/>
              <a:ext cx="1022192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Sosyal Özellikler</a:t>
              </a:r>
            </a:p>
          </p:txBody>
        </p:sp>
        <p:sp>
          <p:nvSpPr>
            <p:cNvPr name="TextBox 24" id="24"/>
            <p:cNvSpPr txBox="true"/>
            <p:nvPr/>
          </p:nvSpPr>
          <p:spPr>
            <a:xfrm rot="0">
              <a:off x="0" y="914864"/>
              <a:ext cx="10862459"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Erken dönemde ortaya çıkan sosyal beceri yetersizliklerinden bir diğeri oyun becerilerinde görülen sınırlılıklardır. OSB tanısı olan çocuklar daha ilk aylarda ce yapma gibi sosyal oyunlara ses ya da mimikleriyle tepkide bulunmayabilirler. Ileri yıllarda oyun oynamaya isteksiz olabilir, oyun sırasında ise yalnız olmayı tercih edebilirler. Bir başkasını oyuna davet etme, birlikte oyun oynama, oyun sırasında oyuncaklarını paylaşma ve etkileşim kurma, oyunda kurallar koyma ve var olan kurallara uymada görülen yetersizlikler OSB tanısı olan çocukların sosyal becerilerde yaşadıkları güçlüklere örnek verilebilir.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10800000">
            <a:off x="-7494603" y="-164987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6619992" cy="3392518"/>
            <a:chOff x="0" y="0"/>
            <a:chExt cx="8826656" cy="45233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Sosyal Özellikler</a:t>
              </a:r>
            </a:p>
          </p:txBody>
        </p:sp>
        <p:sp>
          <p:nvSpPr>
            <p:cNvPr name="TextBox 24" id="24"/>
            <p:cNvSpPr txBox="true"/>
            <p:nvPr/>
          </p:nvSpPr>
          <p:spPr>
            <a:xfrm rot="0">
              <a:off x="0" y="914864"/>
              <a:ext cx="8826656" cy="36084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çocuklarda erken dönemde kendini gösteren sosyal beceri yetersizlikleri ilerleyen dönemlerde de devam edebilir. Örneğin bulunduğu ortama uygun davranışları sergileme ve sosyal kurallara uyma gibi becerilerde güçlük yaşamaya devam edebilirler.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719" t="0" r="-4719"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079525" y="3941277"/>
            <a:ext cx="8663310" cy="4954618"/>
            <a:chOff x="0" y="0"/>
            <a:chExt cx="11551080" cy="6606158"/>
          </a:xfrm>
        </p:grpSpPr>
        <p:sp>
          <p:nvSpPr>
            <p:cNvPr name="TextBox 23" id="23"/>
            <p:cNvSpPr txBox="true"/>
            <p:nvPr/>
          </p:nvSpPr>
          <p:spPr>
            <a:xfrm rot="0">
              <a:off x="0" y="-66675"/>
              <a:ext cx="10869934"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Dil ve İletişim Özellikleri</a:t>
              </a:r>
            </a:p>
          </p:txBody>
        </p:sp>
        <p:sp>
          <p:nvSpPr>
            <p:cNvPr name="TextBox 24" id="24"/>
            <p:cNvSpPr txBox="true"/>
            <p:nvPr/>
          </p:nvSpPr>
          <p:spPr>
            <a:xfrm rot="0">
              <a:off x="0" y="914864"/>
              <a:ext cx="11551080"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 alıcı ve ifade edici dil gelişiminde gecikme gösterebilirler [15, 17]. Alıcı dil becerileri diğer kişilerin konuşmalarını anlama; ifade edici dil becerileri ise sözel ve sözel olmayan iletişim davranışlarını kullanarak kendini ifade etmedir. Çocuğunuza “Çorabını getir.” dediğinizde çocuğunuzun çorabını getirmesi alıcı dil becerilerine, çocuğunuzun su istemek için suyu işaret etmesi ya da “Su ver.” demesi ifade edici dil becerilerine örnek olarak verilebilir. OSB tanısı olan çocukların %50’sinden fazlası konuşmayı edinmede güçlük yaşayabilir; %40’ı ise yaşamları boyunca konuşma becerisini hiç edinemeyebilirler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d"/>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719" t="0" r="-4719"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079525" y="3941277"/>
            <a:ext cx="8663310" cy="4564093"/>
            <a:chOff x="0" y="0"/>
            <a:chExt cx="11551080" cy="6085458"/>
          </a:xfrm>
        </p:grpSpPr>
        <p:sp>
          <p:nvSpPr>
            <p:cNvPr name="TextBox 23" id="23"/>
            <p:cNvSpPr txBox="true"/>
            <p:nvPr/>
          </p:nvSpPr>
          <p:spPr>
            <a:xfrm rot="0">
              <a:off x="0" y="-66675"/>
              <a:ext cx="10869934"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Dil ve İletişim Özellikleri</a:t>
              </a:r>
            </a:p>
          </p:txBody>
        </p:sp>
        <p:sp>
          <p:nvSpPr>
            <p:cNvPr name="TextBox 24" id="24"/>
            <p:cNvSpPr txBox="true"/>
            <p:nvPr/>
          </p:nvSpPr>
          <p:spPr>
            <a:xfrm rot="0">
              <a:off x="0" y="914864"/>
              <a:ext cx="11551080" cy="51705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Dili edinen OSB tanısı olan çocuklar ise iletişim başlatma ve sürdürmede güçlükler yaşayabilir; sosyal olmaktan daha çok araçsal (örneğin istekte bulunma) amaçlı iletişim kurabilirler. OSB tanısı olan çocuklarda yaygın olarak gözlemlenen özelliklerden biri de ekolalidir. Ekolali en genel tanımıyla çocuğun duyduğu sesleri, kelimeleri, cümleleri tekrar etmesi durumudur. Ekolali çocuğun duyduklarını hemen tekrar etmesi (anında ekolali) ya da aradan zaman geçtikten sonra tekrar etmesi şeklinde (gecikmiş ekolali) ortaya çıkabilir. [16-18]</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719" t="0" r="-4719"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079525" y="3941277"/>
            <a:ext cx="8663310" cy="3392518"/>
            <a:chOff x="0" y="0"/>
            <a:chExt cx="11551080" cy="4523358"/>
          </a:xfrm>
        </p:grpSpPr>
        <p:sp>
          <p:nvSpPr>
            <p:cNvPr name="TextBox 23" id="23"/>
            <p:cNvSpPr txBox="true"/>
            <p:nvPr/>
          </p:nvSpPr>
          <p:spPr>
            <a:xfrm rot="0">
              <a:off x="0" y="-66675"/>
              <a:ext cx="10869934"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Dil ve İletişim Özellikleri</a:t>
              </a:r>
            </a:p>
          </p:txBody>
        </p:sp>
        <p:sp>
          <p:nvSpPr>
            <p:cNvPr name="TextBox 24" id="24"/>
            <p:cNvSpPr txBox="true"/>
            <p:nvPr/>
          </p:nvSpPr>
          <p:spPr>
            <a:xfrm rot="0">
              <a:off x="0" y="914864"/>
              <a:ext cx="11551080" cy="36084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 Çocuğunuzun deterjan reklamlarını izledikten sonra reklamda geçen sloganı uygun olmayan zaman ve bağlamlarda defalarca tekrar etmesi ekolaliye örnek verilebilir. Bazı OSB tanısı olan çocuklar ise kimi zaman “küçük bir profesör ya da bilim adamı” gibi konuşabilirler. Örneğin hiç beklemediğiniz bir anda COVID-19’un küresel bir salgın olma nedenlerinden söz edebilirler.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8580987">
            <a:off x="2604112" y="-6799609"/>
            <a:ext cx="21195076" cy="2119507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719" t="0" r="-4719"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8079525" y="3941277"/>
            <a:ext cx="8663310" cy="3001993"/>
            <a:chOff x="0" y="0"/>
            <a:chExt cx="11551080" cy="4002658"/>
          </a:xfrm>
        </p:grpSpPr>
        <p:sp>
          <p:nvSpPr>
            <p:cNvPr name="TextBox 23" id="23"/>
            <p:cNvSpPr txBox="true"/>
            <p:nvPr/>
          </p:nvSpPr>
          <p:spPr>
            <a:xfrm rot="0">
              <a:off x="0" y="-66675"/>
              <a:ext cx="10869934"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Dil ve İletişim Özellikleri</a:t>
              </a:r>
            </a:p>
          </p:txBody>
        </p:sp>
        <p:sp>
          <p:nvSpPr>
            <p:cNvPr name="TextBox 24" id="24"/>
            <p:cNvSpPr txBox="true"/>
            <p:nvPr/>
          </p:nvSpPr>
          <p:spPr>
            <a:xfrm rot="0">
              <a:off x="0" y="914864"/>
              <a:ext cx="11551080"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 iletişim sırasında karşısındaki kişi ile fiziksel mesafeyi ayarlayamayabilir, karşısındakine çok yakın ya da uzak durabilirler. Ayrıca, iletişim sırasında vücut dili, jest ve mimikleri kullanma ve anlamada, soyut kavramları, argo ya da şakaları kavrama gibi becerilerde yetersizlikler yaşayabilirler.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226609" y="2089123"/>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454192" y="2275307"/>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4906" t="0" r="-24906"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Tanım</a:t>
            </a:r>
          </a:p>
        </p:txBody>
      </p:sp>
      <p:sp>
        <p:nvSpPr>
          <p:cNvPr name="TextBox 22" id="22"/>
          <p:cNvSpPr txBox="true"/>
          <p:nvPr/>
        </p:nvSpPr>
        <p:spPr>
          <a:xfrm rot="0">
            <a:off x="2691932" y="3650402"/>
            <a:ext cx="6182703" cy="46685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OSB tanısından söz edilebilmesi için ayrıca sıralanan bu belirtilerin erken çocukluk döneminde görülmesi, çocuğun günlük yaşamında işlevde bulunma performansını olumsuz etkilemesi, genel gelişimsel gecikme ve yetersizlikle ilişkili olmaması gerekmektedir. Elbette çocukta OSB ile birlikte zihin yetersizliği ya da gelişimsel gecikme görülebilir. Ancak bu noktada zihin yetersizliği ya da gelişimsel gecikmenin OSB ile ilişkili değil, OSB’ye eşlik eden durumlar olduğu unutulmamalıdır.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136" t="0" r="-2513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8146844" cy="4564093"/>
            <a:chOff x="0" y="0"/>
            <a:chExt cx="10862459" cy="6085458"/>
          </a:xfrm>
        </p:grpSpPr>
        <p:sp>
          <p:nvSpPr>
            <p:cNvPr name="TextBox 23" id="23"/>
            <p:cNvSpPr txBox="true"/>
            <p:nvPr/>
          </p:nvSpPr>
          <p:spPr>
            <a:xfrm rot="0">
              <a:off x="0" y="-66675"/>
              <a:ext cx="1022192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Davranış Özellikleri</a:t>
              </a:r>
            </a:p>
          </p:txBody>
        </p:sp>
        <p:sp>
          <p:nvSpPr>
            <p:cNvPr name="TextBox 24" id="24"/>
            <p:cNvSpPr txBox="true"/>
            <p:nvPr/>
          </p:nvSpPr>
          <p:spPr>
            <a:xfrm rot="0">
              <a:off x="0" y="914864"/>
              <a:ext cx="10862459" cy="51705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Anımsayacağınız gibi sınırlı ve tekrarlayıcı davranışlar, ilgiler ve etkinlikler OSB’nin tanılama ölçütlerinden biridir. OSB tanısı olan çocukların davranış özelliklerini de bu davranış, ilgi ve etkinliklerin varlığı ve yoğunluğu biçimlendirmektedir. OSB tanısı olan çocuklarda yaygın olarak gözlemlenen davranış örüntüleri arasında nesnelerle sıra dışı şekillerde etkileşime girme (örneğin nesneleri sıraya dizme, koklama ya da yalama) ve motor hareketleri tekrar tekrar uzun süre yapma (örneğin el çırpma, sallanma, dönme) bulunmaktadır.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136" t="0" r="-2513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595990" y="3936854"/>
            <a:ext cx="8146844" cy="4954618"/>
            <a:chOff x="0" y="0"/>
            <a:chExt cx="10862459" cy="6606158"/>
          </a:xfrm>
        </p:grpSpPr>
        <p:sp>
          <p:nvSpPr>
            <p:cNvPr name="TextBox 23" id="23"/>
            <p:cNvSpPr txBox="true"/>
            <p:nvPr/>
          </p:nvSpPr>
          <p:spPr>
            <a:xfrm rot="0">
              <a:off x="0" y="-66675"/>
              <a:ext cx="1022192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Davranış Özellikleri</a:t>
              </a:r>
            </a:p>
          </p:txBody>
        </p:sp>
        <p:sp>
          <p:nvSpPr>
            <p:cNvPr name="TextBox 24" id="24"/>
            <p:cNvSpPr txBox="true"/>
            <p:nvPr/>
          </p:nvSpPr>
          <p:spPr>
            <a:xfrm rot="0">
              <a:off x="0" y="914864"/>
              <a:ext cx="10862459"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Ayrıca OSB tanısı olan çocuklar bir ya da birkaç nesne ya da konu ile aşırı derecede ilgilenme ve sürekli bu nesne ya da konularla ilgili uğraşlarda bulunma (örneğin tek bir oyuncakla oynama, yalnızca dinozorlarla ilgili konuşma/kitap okuma); günlük yaşamda belli işleri belli şekillerde yapma konusunda ısrarcı olma ve rutin değişikliklerine karşı aşırı tepki gösterme (örneğin her gün okuldan eve servisle giden çocuğunuzun servis arızalandığı için servisle eve gidemeyeceğini öğrendiğinde öfke nöbeti geçirmesi) gibi davranışları da sıkça sergileyebilirler[5, 19].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136" t="0" r="-2513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7662196" y="3721080"/>
            <a:ext cx="9703016" cy="5345143"/>
            <a:chOff x="0" y="0"/>
            <a:chExt cx="12937354" cy="7126858"/>
          </a:xfrm>
        </p:grpSpPr>
        <p:sp>
          <p:nvSpPr>
            <p:cNvPr name="TextBox 23" id="23"/>
            <p:cNvSpPr txBox="true"/>
            <p:nvPr/>
          </p:nvSpPr>
          <p:spPr>
            <a:xfrm rot="0">
              <a:off x="0" y="-66675"/>
              <a:ext cx="12174462"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Davranış Özellikleri</a:t>
              </a:r>
            </a:p>
          </p:txBody>
        </p:sp>
        <p:sp>
          <p:nvSpPr>
            <p:cNvPr name="TextBox 24" id="24"/>
            <p:cNvSpPr txBox="true"/>
            <p:nvPr/>
          </p:nvSpPr>
          <p:spPr>
            <a:xfrm rot="0">
              <a:off x="0" y="914864"/>
              <a:ext cx="12937354" cy="62119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çocuklarda ek olarak kendini uyarıcı, kendine ya da diğerlerine zarar verici davranışlar ve öfke nöbetleri durumu ile de sıkça karşılaşabiliriz. Öfke nöbetleri genellikle OSB tanısı olan çocuklar istedikleri bir şeye ulaşamadıklarında ortaya çıkar. Örneğin çocuğunuz istediği oyuncağa ulaşamadığında ya da yapmak istediği bir etkinliği yapmasına izin vermediğinizde bağırma, çığlık atma, kendini yere atma, size vurmaya çalışma gibi davranışlar sergileyebilir. Tepesi atma davranışını ise, OSB tanısı olan çocuklar duyusal olarak aşırı yüklendiklerinde yaşanabilir. Örneğin çocuğunuz çok fazla sese maruz kaldığında aşırı duyusal yüklenmeye bağlı olarak tepesi atma durumunu yaşayabilir ve öfke nöbeti sırasında gösterdiği tepkilere benzer tepkiler gösterebilir [20].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020" t="0" r="-1020"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6619992" cy="4173568"/>
            <a:chOff x="0" y="0"/>
            <a:chExt cx="8826656" cy="55647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24" id="24"/>
            <p:cNvSpPr txBox="true"/>
            <p:nvPr/>
          </p:nvSpPr>
          <p:spPr>
            <a:xfrm rot="0">
              <a:off x="0" y="914864"/>
              <a:ext cx="8826656"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Duyusal özellikler de OSB’nin tanılanmasında dikkate alınan temel belirtilerden biridir. OSB tanısı olan çocuklar duyusal uyaranlara karşı çok yüksek ya da düşük düzeyde tepki gösterebilirler. Çocuğunuz sizin fark etmediğiniz bir sesi fark edebilir, çok hafif bir kokudan rahatsız olabilir, belli materyallere dokunmak istemeyebilir ya da yalnızca onlara dokunmak isteyebilir.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r"/>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nvGrpSpPr>
          <p:cNvPr name="Group 21" id="21"/>
          <p:cNvGrpSpPr/>
          <p:nvPr/>
        </p:nvGrpSpPr>
        <p:grpSpPr>
          <a:xfrm rot="0">
            <a:off x="8595990" y="3936854"/>
            <a:ext cx="7106178" cy="4564093"/>
            <a:chOff x="0" y="0"/>
            <a:chExt cx="9474904" cy="6085458"/>
          </a:xfrm>
        </p:grpSpPr>
        <p:sp>
          <p:nvSpPr>
            <p:cNvPr name="TextBox 22" id="22"/>
            <p:cNvSpPr txBox="true"/>
            <p:nvPr/>
          </p:nvSpPr>
          <p:spPr>
            <a:xfrm rot="0">
              <a:off x="0" y="-66675"/>
              <a:ext cx="8916186"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23" id="23"/>
            <p:cNvSpPr txBox="true"/>
            <p:nvPr/>
          </p:nvSpPr>
          <p:spPr>
            <a:xfrm rot="0">
              <a:off x="0" y="914864"/>
              <a:ext cx="9474904" cy="51705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Ayrıca giysilerini dokusuna göre seçebilir, fiziksel acıya çok duyarsız olabilir. Rahatsız olduğu uyaranlara maruz kaldığında ise yukarıda sözü edildiği gibi problem davranışlar sergileyebilir. Örneğin alışveriş merkezleri, marketler, havaalanları gibi ortamlarda gerçekleşen problem davranışları yoğun sesten ya da bazı giysileri giydiği gün huzursuzlanması kaşındırıcı bir kumaştan kaynaklanıyor olabilir. Tüm bu durumlar çocuğunuzun duyusal özellikleri ile açıklanabilir .</a:t>
              </a:r>
            </a:p>
          </p:txBody>
        </p:sp>
      </p:gr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0" id="20"/>
          <p:cNvGrpSpPr/>
          <p:nvPr/>
        </p:nvGrpSpPr>
        <p:grpSpPr>
          <a:xfrm rot="0">
            <a:off x="8595990" y="3936854"/>
            <a:ext cx="7106178" cy="2220943"/>
            <a:chOff x="0" y="0"/>
            <a:chExt cx="9474904" cy="2961258"/>
          </a:xfrm>
        </p:grpSpPr>
        <p:sp>
          <p:nvSpPr>
            <p:cNvPr name="TextBox 21" id="21"/>
            <p:cNvSpPr txBox="true"/>
            <p:nvPr/>
          </p:nvSpPr>
          <p:spPr>
            <a:xfrm rot="0">
              <a:off x="0" y="-66675"/>
              <a:ext cx="8916186"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22" id="22"/>
            <p:cNvSpPr txBox="true"/>
            <p:nvPr/>
          </p:nvSpPr>
          <p:spPr>
            <a:xfrm rot="0">
              <a:off x="0" y="914864"/>
              <a:ext cx="9474904" cy="20463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çocukların zihinsel gelişimleri normal ya da normalin üstünde olabileceği gibi bu çocuklar tanıya eşlik eden çeşitli düzeylerde zihinsel yetersizlikler de gösterebilirler.</a:t>
              </a:r>
            </a:p>
          </p:txBody>
        </p:sp>
      </p:gr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grpSp>
        <p:nvGrpSpPr>
          <p:cNvPr name="Group 12" id="12"/>
          <p:cNvGrpSpPr/>
          <p:nvPr/>
        </p:nvGrpSpPr>
        <p:grpSpPr>
          <a:xfrm rot="0">
            <a:off x="8595990" y="3936854"/>
            <a:ext cx="7661274" cy="4954618"/>
            <a:chOff x="0" y="0"/>
            <a:chExt cx="10215032" cy="6606158"/>
          </a:xfrm>
        </p:grpSpPr>
        <p:sp>
          <p:nvSpPr>
            <p:cNvPr name="TextBox 13" id="1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14" id="14"/>
            <p:cNvSpPr txBox="true"/>
            <p:nvPr/>
          </p:nvSpPr>
          <p:spPr>
            <a:xfrm rot="0">
              <a:off x="0" y="914864"/>
              <a:ext cx="10215032"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 başkalarının görüş, düşünce, duygularını anlama, kendi düşünce, ifade ve davranışlarının başkalarının duygu ve düşüncelerini nasıl etkileyeceğini farkına varma, kendini yönetme ve problem çözme gibi becerilerde yetersizlik gösterebilirler. Örneğin çocuğunuz karşılaştığı arkadaşına çok kötü göründüğünü ya da çok kötü koktuğunu ifade ederken bunun arkadaşını kıracak ve üzecek bir durum olduğunun ya da kurduğu bu cümleden dolayı arkadaşının kendisiyle görüşmek istemeyebileceğinin farkına varamayabilir.</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grpSp>
        <p:nvGrpSpPr>
          <p:cNvPr name="Group 12" id="12"/>
          <p:cNvGrpSpPr/>
          <p:nvPr/>
        </p:nvGrpSpPr>
        <p:grpSpPr>
          <a:xfrm rot="0">
            <a:off x="8595990" y="3936854"/>
            <a:ext cx="7661274" cy="3392518"/>
            <a:chOff x="0" y="0"/>
            <a:chExt cx="10215032" cy="4523358"/>
          </a:xfrm>
        </p:grpSpPr>
        <p:sp>
          <p:nvSpPr>
            <p:cNvPr name="TextBox 13" id="1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14" id="14"/>
            <p:cNvSpPr txBox="true"/>
            <p:nvPr/>
          </p:nvSpPr>
          <p:spPr>
            <a:xfrm rot="0">
              <a:off x="0" y="914864"/>
              <a:ext cx="10215032" cy="36084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OSB tanısı olan çocukların zihinsel gelişimleri, özellikle de zihinsel bir yetersizliğe sahip olup olmama durumları onların okuma yazma, matematik gibi akademik becerilerdeki performansını etkileyebilir. OSB’ye ek olarak zihinsel yetersizliği de olan çocuklar okuma becerilerinde ortalamanın altında performans sergileyebilirler.</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grpSp>
        <p:nvGrpSpPr>
          <p:cNvPr name="Group 12" id="12"/>
          <p:cNvGrpSpPr/>
          <p:nvPr/>
        </p:nvGrpSpPr>
        <p:grpSpPr>
          <a:xfrm rot="0">
            <a:off x="8595990" y="3936854"/>
            <a:ext cx="7661274" cy="3783043"/>
            <a:chOff x="0" y="0"/>
            <a:chExt cx="10215032" cy="5044058"/>
          </a:xfrm>
        </p:grpSpPr>
        <p:sp>
          <p:nvSpPr>
            <p:cNvPr name="TextBox 13" id="1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14" id="14"/>
            <p:cNvSpPr txBox="true"/>
            <p:nvPr/>
          </p:nvSpPr>
          <p:spPr>
            <a:xfrm rot="0">
              <a:off x="0" y="914864"/>
              <a:ext cx="10215032" cy="41291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Okumanın bileşenleri arasında yer alan sesleri ayırt etme, çözümleme, akıcı okuma ve okuduğunu anlama becerilerinde güçlükler yaşayabilir hatta okuma becerisini hiç edinemeyebilirler [23-25]. Diğer taraftan, bazı OSB tanısı olan çocuklar bir öğretim ya da yetişkin yardımı olmaksızın kelime tanıma becerisini çok erken dönemlerde edinebilir, 3-4 yaşlarında çevrelerinde gördükleri yazıları okuyabilirler [26]</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grpSp>
        <p:nvGrpSpPr>
          <p:cNvPr name="Group 12" id="12"/>
          <p:cNvGrpSpPr/>
          <p:nvPr/>
        </p:nvGrpSpPr>
        <p:grpSpPr>
          <a:xfrm rot="0">
            <a:off x="8595990" y="3936854"/>
            <a:ext cx="7661274" cy="3392518"/>
            <a:chOff x="0" y="0"/>
            <a:chExt cx="10215032" cy="4523358"/>
          </a:xfrm>
        </p:grpSpPr>
        <p:sp>
          <p:nvSpPr>
            <p:cNvPr name="TextBox 13" id="1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14" id="14"/>
            <p:cNvSpPr txBox="true"/>
            <p:nvPr/>
          </p:nvSpPr>
          <p:spPr>
            <a:xfrm rot="0">
              <a:off x="0" y="914864"/>
              <a:ext cx="10215032" cy="36084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Ek olarak, OSB ve zihinsel yetersizlik tanısı olan bazı çocuklar yazma becerilerini edinmede yetersizlikler gösterebilirler. Daha büyük ve az okunaklı yazabilir ve harfleri kopyalamada güçlükler yaşayabilirler [27]. Benzer bir şekilde bu çocuklar kompozisyon ve öykü gibi bir metin yazma becerisinde de yetersizlikler gösterebilirler [28].</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105547" y="3060965"/>
            <a:ext cx="5537497" cy="5537497"/>
          </a:xfrm>
          <a:custGeom>
            <a:avLst/>
            <a:gdLst/>
            <a:ahLst/>
            <a:cxnLst/>
            <a:rect r="r" b="b" t="t" l="l"/>
            <a:pathLst>
              <a:path h="5537497" w="5537497">
                <a:moveTo>
                  <a:pt x="0" y="0"/>
                </a:moveTo>
                <a:lnTo>
                  <a:pt x="5537496" y="0"/>
                </a:lnTo>
                <a:lnTo>
                  <a:pt x="5537496" y="5537496"/>
                </a:lnTo>
                <a:lnTo>
                  <a:pt x="0" y="55374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402636" y="3343848"/>
            <a:ext cx="4923157" cy="4870148"/>
            <a:chOff x="0" y="0"/>
            <a:chExt cx="9959244" cy="9852011"/>
          </a:xfrm>
        </p:grpSpPr>
        <p:sp>
          <p:nvSpPr>
            <p:cNvPr name="Freeform 13" id="13"/>
            <p:cNvSpPr/>
            <p:nvPr/>
          </p:nvSpPr>
          <p:spPr>
            <a:xfrm flipH="false" flipV="false" rot="0">
              <a:off x="0" y="0"/>
              <a:ext cx="9959244" cy="9852012"/>
            </a:xfrm>
            <a:custGeom>
              <a:avLst/>
              <a:gdLst/>
              <a:ahLst/>
              <a:cxnLst/>
              <a:rect r="r" b="b" t="t" l="l"/>
              <a:pathLst>
                <a:path h="9852012" w="9959244">
                  <a:moveTo>
                    <a:pt x="0" y="0"/>
                  </a:moveTo>
                  <a:lnTo>
                    <a:pt x="9959244" y="0"/>
                  </a:lnTo>
                  <a:lnTo>
                    <a:pt x="9959244" y="9852012"/>
                  </a:lnTo>
                  <a:lnTo>
                    <a:pt x="0" y="9852012"/>
                  </a:lnTo>
                  <a:close/>
                </a:path>
              </a:pathLst>
            </a:custGeom>
            <a:blipFill>
              <a:blip r:embed="rId4"/>
              <a:stretch>
                <a:fillRect l="-24238" t="0" r="-24238" b="0"/>
              </a:stretch>
            </a:blipFill>
          </p:spPr>
        </p:sp>
      </p:grpSp>
      <p:sp>
        <p:nvSpPr>
          <p:cNvPr name="Freeform 14" id="14"/>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Sınıflandırma</a:t>
            </a:r>
          </a:p>
        </p:txBody>
      </p:sp>
      <p:sp>
        <p:nvSpPr>
          <p:cNvPr name="TextBox 17" id="17"/>
          <p:cNvSpPr txBox="true"/>
          <p:nvPr/>
        </p:nvSpPr>
        <p:spPr>
          <a:xfrm rot="0">
            <a:off x="2735968" y="3626664"/>
            <a:ext cx="6182703" cy="232537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OSB, çocuğun gereksinim duyduğu desteğe bağlı olarak (a) birinci düzey-destek gerektirir, (b) ikinci düzey-önemli ölçüde destek gerektirir, (c) üçüncü düzey-çok önemli ölçüde destek gerektirir şeklinde üç düzeyde sınıflandırılabilir.</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u"/>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Bireylerin Özellikleri</a:t>
            </a:r>
          </a:p>
        </p:txBody>
      </p:sp>
      <p:grpSp>
        <p:nvGrpSpPr>
          <p:cNvPr name="Group 12" id="12"/>
          <p:cNvGrpSpPr/>
          <p:nvPr/>
        </p:nvGrpSpPr>
        <p:grpSpPr>
          <a:xfrm rot="0">
            <a:off x="8595990" y="3936854"/>
            <a:ext cx="7661274" cy="3001993"/>
            <a:chOff x="0" y="0"/>
            <a:chExt cx="10215032" cy="4002658"/>
          </a:xfrm>
        </p:grpSpPr>
        <p:sp>
          <p:nvSpPr>
            <p:cNvPr name="TextBox 13" id="13"/>
            <p:cNvSpPr txBox="true"/>
            <p:nvPr/>
          </p:nvSpPr>
          <p:spPr>
            <a:xfrm rot="0">
              <a:off x="0" y="-66675"/>
              <a:ext cx="9612670"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Duyusal ve Bilişsel Özellikleri</a:t>
              </a:r>
            </a:p>
          </p:txBody>
        </p:sp>
        <p:sp>
          <p:nvSpPr>
            <p:cNvPr name="TextBox 14" id="14"/>
            <p:cNvSpPr txBox="true"/>
            <p:nvPr/>
          </p:nvSpPr>
          <p:spPr>
            <a:xfrm rot="0">
              <a:off x="0" y="914864"/>
              <a:ext cx="10215032"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 OSB tanısı olan çocukların matematik becerilerindeki performansı değişkenlik gösterebilir. Başka bir ifadeyle bazı OSB tanısı olan çocuklar temel matematik becerilerini edinmede güçlükler yaşayabilirken, bazıları matematik becerilerinde çok yüksek bir performans sergileyebilirler [25]. </a:t>
              </a:r>
            </a:p>
          </p:txBody>
        </p:sp>
      </p:grpSp>
      <p:sp>
        <p:nvSpPr>
          <p:cNvPr name="Freeform 15" id="15"/>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3837999" y="4011185"/>
            <a:ext cx="2947830" cy="3746261"/>
          </a:xfrm>
          <a:custGeom>
            <a:avLst/>
            <a:gdLst/>
            <a:ahLst/>
            <a:cxnLst/>
            <a:rect r="r" b="b" t="t" l="l"/>
            <a:pathLst>
              <a:path h="3746261" w="2947830">
                <a:moveTo>
                  <a:pt x="0" y="0"/>
                </a:moveTo>
                <a:lnTo>
                  <a:pt x="2947830" y="0"/>
                </a:lnTo>
                <a:lnTo>
                  <a:pt x="2947830" y="3746261"/>
                </a:lnTo>
                <a:lnTo>
                  <a:pt x="0" y="374626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8"/>
            <a:stretch>
              <a:fillRect l="0" t="0" r="0" b="0"/>
            </a:stretch>
          </a:blipFill>
        </p:spPr>
      </p:sp>
    </p:spTree>
  </p:cSld>
  <p:clrMapOvr>
    <a:masterClrMapping/>
  </p:clrMapOvr>
  <p:transition spd="slow">
    <p:cover dir="l"/>
  </p:transition>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5400000">
            <a:off x="1746219" y="2544473"/>
            <a:ext cx="611884" cy="535399"/>
            <a:chOff x="0" y="0"/>
            <a:chExt cx="812800" cy="711200"/>
          </a:xfrm>
        </p:grpSpPr>
        <p:sp>
          <p:nvSpPr>
            <p:cNvPr name="Freeform 10" id="10"/>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1" id="11"/>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1303291" y="4246350"/>
            <a:ext cx="4608195" cy="2143260"/>
          </a:xfrm>
          <a:custGeom>
            <a:avLst/>
            <a:gdLst/>
            <a:ahLst/>
            <a:cxnLst/>
            <a:rect r="r" b="b" t="t" l="l"/>
            <a:pathLst>
              <a:path h="2143260" w="4608195">
                <a:moveTo>
                  <a:pt x="0" y="0"/>
                </a:moveTo>
                <a:lnTo>
                  <a:pt x="4608195" y="0"/>
                </a:lnTo>
                <a:lnTo>
                  <a:pt x="4608195" y="2143260"/>
                </a:lnTo>
                <a:lnTo>
                  <a:pt x="0" y="2143260"/>
                </a:lnTo>
                <a:lnTo>
                  <a:pt x="0" y="0"/>
                </a:lnTo>
                <a:close/>
              </a:path>
            </a:pathLst>
          </a:custGeom>
          <a:blipFill>
            <a:blip r:embed="rId8"/>
            <a:stretch>
              <a:fillRect l="-2553" t="0" r="-5107" b="0"/>
            </a:stretch>
          </a:blipFill>
        </p:spPr>
      </p:sp>
      <p:sp>
        <p:nvSpPr>
          <p:cNvPr name="TextBox 15" id="15"/>
          <p:cNvSpPr txBox="true"/>
          <p:nvPr/>
        </p:nvSpPr>
        <p:spPr>
          <a:xfrm rot="0">
            <a:off x="2691932" y="2147148"/>
            <a:ext cx="645206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Tanılama Süreçleri</a:t>
            </a:r>
          </a:p>
        </p:txBody>
      </p:sp>
      <p:sp>
        <p:nvSpPr>
          <p:cNvPr name="TextBox 16" id="16"/>
          <p:cNvSpPr txBox="true"/>
          <p:nvPr/>
        </p:nvSpPr>
        <p:spPr>
          <a:xfrm rot="0">
            <a:off x="2691932" y="3650402"/>
            <a:ext cx="6182703" cy="1153795"/>
          </a:xfrm>
          <a:prstGeom prst="rect">
            <a:avLst/>
          </a:prstGeom>
        </p:spPr>
        <p:txBody>
          <a:bodyPr anchor="t" rtlCol="false" tIns="0" lIns="0" bIns="0" rIns="0">
            <a:spAutoFit/>
          </a:bodyPr>
          <a:lstStyle/>
          <a:p>
            <a:pPr algn="just">
              <a:lnSpc>
                <a:spcPts val="3080"/>
              </a:lnSpc>
            </a:pPr>
            <a:r>
              <a:rPr lang="en-US" sz="2200">
                <a:solidFill>
                  <a:srgbClr val="35586D"/>
                </a:solidFill>
                <a:latin typeface="Montserrat"/>
                <a:ea typeface="Montserrat"/>
                <a:cs typeface="Montserrat"/>
                <a:sym typeface="Montserrat"/>
              </a:rPr>
              <a:t>Ülkemizde, tıbbi tanılama ve eğitsel değerlendirme ve tanılama olmak üzere iki tür tanılama süreci bulunmaktadır.</a:t>
            </a:r>
          </a:p>
        </p:txBody>
      </p:sp>
      <p:sp>
        <p:nvSpPr>
          <p:cNvPr name="Freeform 17" id="17"/>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l"/>
  </p:transition>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226609" y="2089123"/>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454192" y="2275307"/>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4906" t="0" r="-24906"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9744558" y="5469321"/>
            <a:ext cx="2769152" cy="2769152"/>
          </a:xfrm>
          <a:custGeom>
            <a:avLst/>
            <a:gdLst/>
            <a:ahLst/>
            <a:cxnLst/>
            <a:rect r="r" b="b" t="t" l="l"/>
            <a:pathLst>
              <a:path h="2769152" w="2769152">
                <a:moveTo>
                  <a:pt x="0" y="0"/>
                </a:moveTo>
                <a:lnTo>
                  <a:pt x="2769152" y="0"/>
                </a:lnTo>
                <a:lnTo>
                  <a:pt x="2769152" y="2769152"/>
                </a:lnTo>
                <a:lnTo>
                  <a:pt x="0" y="27691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5" id="15"/>
          <p:cNvGrpSpPr/>
          <p:nvPr/>
        </p:nvGrpSpPr>
        <p:grpSpPr>
          <a:xfrm rot="0">
            <a:off x="9909507" y="5603018"/>
            <a:ext cx="2423915" cy="2423905"/>
            <a:chOff x="0" y="0"/>
            <a:chExt cx="6350025" cy="6350000"/>
          </a:xfrm>
        </p:grpSpPr>
        <p:sp>
          <p:nvSpPr>
            <p:cNvPr name="Freeform 16" id="16"/>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0" t="0" r="0" b="0"/>
              </a:stretch>
            </a:blipFill>
          </p:spPr>
        </p:sp>
      </p:grpSp>
      <p:sp>
        <p:nvSpPr>
          <p:cNvPr name="Freeform 17" id="17"/>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3" id="23"/>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4" id="24"/>
          <p:cNvSpPr txBox="true"/>
          <p:nvPr/>
        </p:nvSpPr>
        <p:spPr>
          <a:xfrm rot="0">
            <a:off x="2691932" y="2147148"/>
            <a:ext cx="10141139"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Tıbbi Tanılama</a:t>
            </a:r>
          </a:p>
        </p:txBody>
      </p:sp>
      <p:sp>
        <p:nvSpPr>
          <p:cNvPr name="TextBox 25" id="25"/>
          <p:cNvSpPr txBox="true"/>
          <p:nvPr/>
        </p:nvSpPr>
        <p:spPr>
          <a:xfrm rot="0">
            <a:off x="1784462" y="3650402"/>
            <a:ext cx="7836271" cy="5059045"/>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Tıbbi tanılama çocuğun yetersizliğinin olup olmadığını belirlemek üzere gerçekleştirilen tanılama sürecidir. OSB’ye ilişkin tıbbi tanılamanın amacı da çocukta OSB olup olmadığını, eğer varsa çocuğun işlevde bulunma ve gereksinim düzeyini belirlemektir. Ülkemizde tıbbi tanılama süreci çocukluklar ve erişkinler için ayrı ayrı yürütülmektedir. Çocuklar (0-18 yaş) için tanılama süreci özel gereksinim alanlarına göre gerçekleştirilmektedir. OSB bu alanlardan çocuk ve genç psikiyatrisi alanında yer almaktadır. Bu alanda değerlendirme Sağlık Bakanlığı tarafından yetkilendirilmiş hastanelerde görev yapan çocuk ve ergen ruh sağlığı ve hastalıkları uzmanları tarafından yapılmaktadır.</a:t>
            </a:r>
          </a:p>
        </p:txBody>
      </p:sp>
      <p:sp>
        <p:nvSpPr>
          <p:cNvPr name="Freeform 26" id="26"/>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6"/>
            <a:stretch>
              <a:fillRect l="0" t="0" r="0" b="0"/>
            </a:stretch>
          </a:blipFill>
        </p:spPr>
      </p:sp>
    </p:spTree>
  </p:cSld>
  <p:clrMapOvr>
    <a:masterClrMapping/>
  </p:clrMapOvr>
  <p:transition spd="slow">
    <p:cover dir="d"/>
  </p:transition>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226609" y="2089123"/>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454192" y="2275307"/>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9" id="19"/>
          <p:cNvSpPr txBox="true"/>
          <p:nvPr/>
        </p:nvSpPr>
        <p:spPr>
          <a:xfrm rot="0">
            <a:off x="2691932" y="2147148"/>
            <a:ext cx="10141139"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Tıbbi Tanılama</a:t>
            </a:r>
          </a:p>
        </p:txBody>
      </p:sp>
      <p:sp>
        <p:nvSpPr>
          <p:cNvPr name="TextBox 20" id="20"/>
          <p:cNvSpPr txBox="true"/>
          <p:nvPr/>
        </p:nvSpPr>
        <p:spPr>
          <a:xfrm rot="0">
            <a:off x="1784462" y="3650402"/>
            <a:ext cx="7836271" cy="388747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Çocuğunuzun OSB’ye özgü sözü edilen belirtileri taşıdığını düşünüyorsanız ya da eğitsel değerlendirme ve tanılama süreçlerini yerine getiren Rehberlik ve Araştırma Merkezleri (RAM) tarafından bu doğrultuda bir yönlendirme yapılmışsa ilk yapmanız gereken tıbbi tanılama için doğrudan bir sağlık kuruluşuna başvuruda bulunmanızdır. Bu amaçla az önce de vurgulandığı gibi Sağlık Bakanlığı’nca ÇÖZGER düzenlemeye yetkilendirilmiş hastanelere başvurabilirsiniz</a:t>
            </a:r>
          </a:p>
        </p:txBody>
      </p:sp>
      <p:sp>
        <p:nvSpPr>
          <p:cNvPr name="Freeform 21" id="21"/>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226609" y="2089123"/>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454192" y="2275307"/>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9" id="19"/>
          <p:cNvSpPr txBox="true"/>
          <p:nvPr/>
        </p:nvSpPr>
        <p:spPr>
          <a:xfrm rot="0">
            <a:off x="2691932" y="2147148"/>
            <a:ext cx="10141139"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Tıbbi Tanılama</a:t>
            </a:r>
          </a:p>
        </p:txBody>
      </p:sp>
      <p:sp>
        <p:nvSpPr>
          <p:cNvPr name="TextBox 20" id="20"/>
          <p:cNvSpPr txBox="true"/>
          <p:nvPr/>
        </p:nvSpPr>
        <p:spPr>
          <a:xfrm rot="0">
            <a:off x="1784462" y="3650402"/>
            <a:ext cx="7836271" cy="1934845"/>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Tıbbi tanılamanın ardından verilen bu rapor, çocuğunuzun Özel Öğretim Kurumları Kanunu kapsamında hizmet sunan özel eğitim kurumlarında sunulan destek eğitim hizmetinden yararlanabilmesi için bir ön koşuldur. </a:t>
            </a:r>
          </a:p>
        </p:txBody>
      </p:sp>
      <p:sp>
        <p:nvSpPr>
          <p:cNvPr name="Freeform 21" id="21"/>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105547" y="3060965"/>
            <a:ext cx="5537497" cy="5537497"/>
          </a:xfrm>
          <a:custGeom>
            <a:avLst/>
            <a:gdLst/>
            <a:ahLst/>
            <a:cxnLst/>
            <a:rect r="r" b="b" t="t" l="l"/>
            <a:pathLst>
              <a:path h="5537497" w="5537497">
                <a:moveTo>
                  <a:pt x="0" y="0"/>
                </a:moveTo>
                <a:lnTo>
                  <a:pt x="5537496" y="0"/>
                </a:lnTo>
                <a:lnTo>
                  <a:pt x="5537496" y="5537496"/>
                </a:lnTo>
                <a:lnTo>
                  <a:pt x="0" y="55374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439211" y="3360777"/>
            <a:ext cx="4870168" cy="4870148"/>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sp>
        <p:nvSpPr>
          <p:cNvPr name="Freeform 14" id="14"/>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7413615"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Eğitsel Değerlendirme ve Tanılama</a:t>
            </a:r>
          </a:p>
        </p:txBody>
      </p:sp>
      <p:sp>
        <p:nvSpPr>
          <p:cNvPr name="TextBox 17" id="17"/>
          <p:cNvSpPr txBox="true"/>
          <p:nvPr/>
        </p:nvSpPr>
        <p:spPr>
          <a:xfrm rot="0">
            <a:off x="2691932" y="4710991"/>
            <a:ext cx="6182703" cy="388747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Eğitsel değerlendirme ve tanılamada çocuğun günlük yaşamını ve eğitimini bağımsız olarak sürdürebilmesi için sahip olması gereken beceriler değerlendirilir. Bu amaçla, eğitsel değerlendirme ve tanılama sürecinde OSB tanısı olan çocuğun eğitim programlarından en üst düzeyde yararlanabilmesi için akademik, sosyal, dil ve iletişim, öz bakım gibi çeşitli beceri alanlarında gereksinimleri belirlenir.</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u"/>
  </p:transition>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105547" y="3060965"/>
            <a:ext cx="5537497" cy="5537497"/>
          </a:xfrm>
          <a:custGeom>
            <a:avLst/>
            <a:gdLst/>
            <a:ahLst/>
            <a:cxnLst/>
            <a:rect r="r" b="b" t="t" l="l"/>
            <a:pathLst>
              <a:path h="5537497" w="5537497">
                <a:moveTo>
                  <a:pt x="0" y="0"/>
                </a:moveTo>
                <a:lnTo>
                  <a:pt x="5537496" y="0"/>
                </a:lnTo>
                <a:lnTo>
                  <a:pt x="5537496" y="5537496"/>
                </a:lnTo>
                <a:lnTo>
                  <a:pt x="0" y="55374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439211" y="3360777"/>
            <a:ext cx="4870168" cy="4870148"/>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9999" t="0" r="-49999" b="0"/>
              </a:stretch>
            </a:blipFill>
          </p:spPr>
        </p:sp>
      </p:grpSp>
      <p:sp>
        <p:nvSpPr>
          <p:cNvPr name="Freeform 14" id="14"/>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7413615"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Eğitsel Değerlendirme ve Tanılama</a:t>
            </a:r>
          </a:p>
        </p:txBody>
      </p:sp>
      <p:sp>
        <p:nvSpPr>
          <p:cNvPr name="TextBox 17" id="17"/>
          <p:cNvSpPr txBox="true"/>
          <p:nvPr/>
        </p:nvSpPr>
        <p:spPr>
          <a:xfrm rot="0">
            <a:off x="2691932" y="4710991"/>
            <a:ext cx="6182703" cy="31064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Ülkemizde, eğitsel değerlendirme ve tanılama hizmeti RAM’da oluşturulan Özel Eğitim Değerlendirme Kurulu tarafından verilmektedir. Bu amaçla RAM’a yapılacak müracaatlarda ebeveynlerin bizzat randevu başvurusunda bulunabileceği gibi çocuğun devam ettiği okul da yazılı başvuruda bulunabilir.</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d"/>
  </p:transition>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105547" y="3060965"/>
            <a:ext cx="5537497" cy="5537497"/>
          </a:xfrm>
          <a:custGeom>
            <a:avLst/>
            <a:gdLst/>
            <a:ahLst/>
            <a:cxnLst/>
            <a:rect r="r" b="b" t="t" l="l"/>
            <a:pathLst>
              <a:path h="5537497" w="5537497">
                <a:moveTo>
                  <a:pt x="0" y="0"/>
                </a:moveTo>
                <a:lnTo>
                  <a:pt x="5537496" y="0"/>
                </a:lnTo>
                <a:lnTo>
                  <a:pt x="5537496" y="5537496"/>
                </a:lnTo>
                <a:lnTo>
                  <a:pt x="0" y="55374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0439211" y="3360777"/>
            <a:ext cx="4870168" cy="4870148"/>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9999" t="0" r="-49999" b="0"/>
              </a:stretch>
            </a:blipFill>
          </p:spPr>
        </p:sp>
      </p:grpSp>
      <p:sp>
        <p:nvSpPr>
          <p:cNvPr name="Freeform 14" id="14"/>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1775492"/>
            <a:ext cx="7413615"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Eğitsel Değerlendirme ve Tanılama</a:t>
            </a:r>
          </a:p>
        </p:txBody>
      </p:sp>
      <p:sp>
        <p:nvSpPr>
          <p:cNvPr name="TextBox 17" id="17"/>
          <p:cNvSpPr txBox="true"/>
          <p:nvPr/>
        </p:nvSpPr>
        <p:spPr>
          <a:xfrm rot="0">
            <a:off x="1184855" y="4174988"/>
            <a:ext cx="8920691" cy="46685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OSB olan çocuk için Özel Eğitim Değerlendirme Kurulu Raporu hazırlanır. Eğitsel değerlendirme ve tanılamanın ardından verilen bu rapor ile OSB olan çocuk onun için en uygun eğitim ortamına ve özel eğitim hizmetine yönlendirilir. Bu doğrultuda, akademik yeterlikleri ve performans değerlendirmesi sonucuna göre çocuğun özel eğitim okuluna, özel eğitim sınıfına ya da tam zamanlı kaynaştırma/bütünleştirme yoluyla eğitim ortamına yerleştirilebilir. Ayrıca, ÇÖZGER’de özel gereksinimi olduğu belirtilen OSB tanısı olan çocuklara Özel Eğitim Değerlendirme Kurulunun uygun görmesi durumunda destek eğitim önerebilir. Destek eğitim önerilen çocuklar özel eğitim ve rehabilitasyon merkezlerinden yararlanabilirler. </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d"/>
  </p:transition>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931883" y="2459480"/>
            <a:ext cx="5307226" cy="5307205"/>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7021" t="0" r="-37021"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5922253"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Tedavi ve Eğitim Süreçleri</a:t>
            </a:r>
          </a:p>
        </p:txBody>
      </p:sp>
      <p:sp>
        <p:nvSpPr>
          <p:cNvPr name="TextBox 17" id="17"/>
          <p:cNvSpPr txBox="true"/>
          <p:nvPr/>
        </p:nvSpPr>
        <p:spPr>
          <a:xfrm rot="0">
            <a:off x="2691932" y="4923064"/>
            <a:ext cx="6182703" cy="3496945"/>
          </a:xfrm>
          <a:prstGeom prst="rect">
            <a:avLst/>
          </a:prstGeom>
        </p:spPr>
        <p:txBody>
          <a:bodyPr anchor="t" rtlCol="false" tIns="0" lIns="0" bIns="0" rIns="0">
            <a:spAutoFit/>
          </a:bodyPr>
          <a:lstStyle/>
          <a:p>
            <a:pPr algn="just">
              <a:lnSpc>
                <a:spcPts val="3080"/>
              </a:lnSpc>
            </a:pPr>
            <a:r>
              <a:rPr lang="en-US" sz="2200">
                <a:solidFill>
                  <a:srgbClr val="35586D"/>
                </a:solidFill>
                <a:latin typeface="Montserrat"/>
                <a:ea typeface="Montserrat"/>
                <a:cs typeface="Montserrat"/>
                <a:sym typeface="Montserrat"/>
              </a:rPr>
              <a:t>OSB tanısı olan çocuklar için sunulan hizmetlerin temel amacı onların gelişimlerini desteklemek ve bağımsızlıkları önünde duran engelleri ortadan kaldırmaktır. Bu başlıkta bu amaçla OSB tanısı olan çocuklar için başvurulabilecek tedavi süreçleri ve eğitim öğretim süreçlerine ilişkin açıklamalarda bulunulmuştur.</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d"/>
  </p:transition>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4364489">
            <a:off x="2350344" y="-9000521"/>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1351326" y="4132057"/>
            <a:ext cx="3763737" cy="3763737"/>
          </a:xfrm>
          <a:custGeom>
            <a:avLst/>
            <a:gdLst/>
            <a:ahLst/>
            <a:cxnLst/>
            <a:rect r="r" b="b" t="t" l="l"/>
            <a:pathLst>
              <a:path h="3763737" w="3763737">
                <a:moveTo>
                  <a:pt x="0" y="0"/>
                </a:moveTo>
                <a:lnTo>
                  <a:pt x="3763737" y="0"/>
                </a:lnTo>
                <a:lnTo>
                  <a:pt x="3763737" y="3763737"/>
                </a:lnTo>
                <a:lnTo>
                  <a:pt x="0" y="3763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1589587" y="4370325"/>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CD6B0"/>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0455739" y="6978500"/>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5400000">
            <a:off x="10386851" y="7241995"/>
            <a:ext cx="923170" cy="911420"/>
          </a:xfrm>
          <a:custGeom>
            <a:avLst/>
            <a:gdLst/>
            <a:ahLst/>
            <a:cxnLst/>
            <a:rect r="r" b="b" t="t" l="l"/>
            <a:pathLst>
              <a:path h="911420" w="923170">
                <a:moveTo>
                  <a:pt x="0" y="0"/>
                </a:moveTo>
                <a:lnTo>
                  <a:pt x="923169" y="0"/>
                </a:lnTo>
                <a:lnTo>
                  <a:pt x="923169" y="911421"/>
                </a:lnTo>
                <a:lnTo>
                  <a:pt x="0" y="9114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691932" y="2147148"/>
            <a:ext cx="9641490"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Tedavi Süreçleri</a:t>
            </a:r>
          </a:p>
        </p:txBody>
      </p:sp>
      <p:sp>
        <p:nvSpPr>
          <p:cNvPr name="TextBox 22" id="22"/>
          <p:cNvSpPr txBox="true"/>
          <p:nvPr/>
        </p:nvSpPr>
        <p:spPr>
          <a:xfrm rot="0">
            <a:off x="2691932" y="5009840"/>
            <a:ext cx="6182703" cy="388747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Günümüzde OSB’nin bilinen tıbbi bir tedavisi yoktur. Ancak OSB’ye eşlik eden kaygı, depresyon gibi psikiyatrik bozukluklara; sinirlilik, öfke kontrolü ya da saldırganlık gibi davranışlara; epilepsi, dikkat eksikliği ve hiperaktivite bozukluğu gibi tanılara yönelik ilaçların kullanıldığı ve bu ilaçların bazılarının hedeflenen belirtilerin azaltılmasında etkili sonuçlar verdiği bilinmektedir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d"/>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Sınıflandırma</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4906" t="0" r="-2490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5990" y="3936854"/>
            <a:ext cx="6619992" cy="3392518"/>
            <a:chOff x="0" y="0"/>
            <a:chExt cx="8826656" cy="4523358"/>
          </a:xfrm>
        </p:grpSpPr>
        <p:sp>
          <p:nvSpPr>
            <p:cNvPr name="TextBox 23" id="23"/>
            <p:cNvSpPr txBox="true"/>
            <p:nvPr/>
          </p:nvSpPr>
          <p:spPr>
            <a:xfrm rot="0">
              <a:off x="0" y="-66675"/>
              <a:ext cx="8306165" cy="875134"/>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a-Birinci düzey-Destek gerektirir</a:t>
              </a:r>
            </a:p>
          </p:txBody>
        </p:sp>
        <p:sp>
          <p:nvSpPr>
            <p:cNvPr name="TextBox 24" id="24"/>
            <p:cNvSpPr txBox="true"/>
            <p:nvPr/>
          </p:nvSpPr>
          <p:spPr>
            <a:xfrm rot="0">
              <a:off x="0" y="914864"/>
              <a:ext cx="8826656" cy="3608493"/>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 OSB’nin en az destek gerektiren, dolayısıyla en hafif kategorisidir. Bu kategoride yer alan çocuklar sosyal etkileşim başlatma, karşılıklı konuşma ve arkadaş ediniminde güçlükler yaşayabilirler. Ayrıca rutin değişikliğine direnç gösterebilir ya da etkinlikler arası geçişte sorunlar yaşayabilir.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d"/>
  </p:transition>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4364489">
            <a:off x="2350344" y="-9000521"/>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1351326" y="4132057"/>
            <a:ext cx="3763737" cy="3763737"/>
          </a:xfrm>
          <a:custGeom>
            <a:avLst/>
            <a:gdLst/>
            <a:ahLst/>
            <a:cxnLst/>
            <a:rect r="r" b="b" t="t" l="l"/>
            <a:pathLst>
              <a:path h="3763737" w="3763737">
                <a:moveTo>
                  <a:pt x="0" y="0"/>
                </a:moveTo>
                <a:lnTo>
                  <a:pt x="3763737" y="0"/>
                </a:lnTo>
                <a:lnTo>
                  <a:pt x="3763737" y="3763737"/>
                </a:lnTo>
                <a:lnTo>
                  <a:pt x="0" y="3763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1589587" y="4370325"/>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CD6B0"/>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0455739" y="6978500"/>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5400000">
            <a:off x="10386851" y="7241995"/>
            <a:ext cx="923170" cy="911420"/>
          </a:xfrm>
          <a:custGeom>
            <a:avLst/>
            <a:gdLst/>
            <a:ahLst/>
            <a:cxnLst/>
            <a:rect r="r" b="b" t="t" l="l"/>
            <a:pathLst>
              <a:path h="911420" w="923170">
                <a:moveTo>
                  <a:pt x="0" y="0"/>
                </a:moveTo>
                <a:lnTo>
                  <a:pt x="923169" y="0"/>
                </a:lnTo>
                <a:lnTo>
                  <a:pt x="923169" y="911421"/>
                </a:lnTo>
                <a:lnTo>
                  <a:pt x="0" y="9114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691932" y="2147148"/>
            <a:ext cx="9641490"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Tedavi Süreçleri</a:t>
            </a:r>
          </a:p>
        </p:txBody>
      </p:sp>
      <p:sp>
        <p:nvSpPr>
          <p:cNvPr name="TextBox 22" id="22"/>
          <p:cNvSpPr txBox="true"/>
          <p:nvPr/>
        </p:nvSpPr>
        <p:spPr>
          <a:xfrm rot="0">
            <a:off x="1784462" y="5009840"/>
            <a:ext cx="8322514" cy="3496945"/>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Ek olarak, OSB tanısı olan çocuklarda ilaçların ve diğer tıbbi uygulamaların kullanımına ilişkin pek çok araştırma yürütülmektedir. Bu araştırmaların sonuçları bizlere tıbbi uygulamaların tek başına kullanılması yerine davranışsal ve eğitsel uygulamalarla birlikte kullanılması durumunda OSB tanısı olan çocukların dil, iletişim ve sosyal becerilerinin gelişmesinde, olumlu davranışlarının artmasında ve problem davranışlarının azalmasında ya da tamamen ortadan kalkmasında etkili olabileceğini göstermektedir.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l"/>
  </p:transition>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332462" y="3974671"/>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3574403" y="4216618"/>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9999" t="0" r="-49999"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Eğitim-Öğretim Süreçleri</a:t>
            </a:r>
          </a:p>
        </p:txBody>
      </p:sp>
      <p:sp>
        <p:nvSpPr>
          <p:cNvPr name="TextBox 22" id="22"/>
          <p:cNvSpPr txBox="true"/>
          <p:nvPr/>
        </p:nvSpPr>
        <p:spPr>
          <a:xfrm rot="0">
            <a:off x="2052161" y="5029872"/>
            <a:ext cx="9306181" cy="31064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Günümüzde OSB’nin bilinen tek tedavisinin eğitim olduğu belirtilmektedir. Bu da OSB tanısı olan çocukların uygun eğitim ortamlarına yerleştirilmesini gerektirmektedir. Eğitsel değerlendirme ve tanılama başlığında da söz edildiği gibi Özel Eğitim Değerlendirme Kurulu tarafından OSB tanısı olan çocukların özel eğitim okuluna, özel eğitim sınıfına ya da kaynaştırma/bütünleştirme yoluyla eğitim ortamına yerleştirilmesine karar verilebilir.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l"/>
  </p:transition>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332462" y="3974671"/>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3574403" y="4216618"/>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Eğitim-Öğretim Süreçleri</a:t>
            </a:r>
          </a:p>
        </p:txBody>
      </p:sp>
      <p:sp>
        <p:nvSpPr>
          <p:cNvPr name="TextBox 22" id="22"/>
          <p:cNvSpPr txBox="true"/>
          <p:nvPr/>
        </p:nvSpPr>
        <p:spPr>
          <a:xfrm rot="0">
            <a:off x="2052161" y="5029872"/>
            <a:ext cx="9306181" cy="1934845"/>
          </a:xfrm>
          <a:prstGeom prst="rect">
            <a:avLst/>
          </a:prstGeom>
        </p:spPr>
        <p:txBody>
          <a:bodyPr anchor="t" rtlCol="false" tIns="0" lIns="0" bIns="0" rIns="0">
            <a:spAutoFit/>
          </a:bodyPr>
          <a:lstStyle/>
          <a:p>
            <a:pPr algn="just">
              <a:lnSpc>
                <a:spcPts val="3079"/>
              </a:lnSpc>
            </a:pPr>
            <a:r>
              <a:rPr lang="en-US" b="true" sz="2199" u="sng">
                <a:solidFill>
                  <a:srgbClr val="35586D"/>
                </a:solidFill>
                <a:latin typeface="Montserrat Bold"/>
                <a:ea typeface="Montserrat Bold"/>
                <a:cs typeface="Montserrat Bold"/>
                <a:sym typeface="Montserrat Bold"/>
              </a:rPr>
              <a:t>Özel eğitim okulu:</a:t>
            </a:r>
            <a:r>
              <a:rPr lang="en-US" sz="2199">
                <a:solidFill>
                  <a:srgbClr val="35586D"/>
                </a:solidFill>
                <a:latin typeface="Montserrat"/>
                <a:ea typeface="Montserrat"/>
                <a:cs typeface="Montserrat"/>
                <a:sym typeface="Montserrat"/>
              </a:rPr>
              <a:t> Özel eğitime gereksinim duyan çocuklara hizmet veren ve özel olarak yetiştirilmiş personelin yer aldığı okullardır. Okullarda uygulanan eğitim programları ve yöntemler özel eğitim gerektiren çocuklara yöneliktir. Yatılı, gündüzlü, özel ya da resmî olabilir.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332462" y="3974671"/>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3574403" y="4216618"/>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046" t="0" r="-25046"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Eğitim-Öğretim Süreçleri</a:t>
            </a:r>
          </a:p>
        </p:txBody>
      </p:sp>
      <p:sp>
        <p:nvSpPr>
          <p:cNvPr name="TextBox 22" id="22"/>
          <p:cNvSpPr txBox="true"/>
          <p:nvPr/>
        </p:nvSpPr>
        <p:spPr>
          <a:xfrm rot="0">
            <a:off x="2052161" y="5029872"/>
            <a:ext cx="9306181" cy="2325370"/>
          </a:xfrm>
          <a:prstGeom prst="rect">
            <a:avLst/>
          </a:prstGeom>
        </p:spPr>
        <p:txBody>
          <a:bodyPr anchor="t" rtlCol="false" tIns="0" lIns="0" bIns="0" rIns="0">
            <a:spAutoFit/>
          </a:bodyPr>
          <a:lstStyle/>
          <a:p>
            <a:pPr algn="just">
              <a:lnSpc>
                <a:spcPts val="3079"/>
              </a:lnSpc>
            </a:pPr>
            <a:r>
              <a:rPr lang="en-US" b="true" sz="2199" i="true" u="sng">
                <a:solidFill>
                  <a:srgbClr val="35586D"/>
                </a:solidFill>
                <a:latin typeface="Montserrat Bold Italics"/>
                <a:ea typeface="Montserrat Bold Italics"/>
                <a:cs typeface="Montserrat Bold Italics"/>
                <a:sym typeface="Montserrat Bold Italics"/>
              </a:rPr>
              <a:t>Özel eğitim sınıfı: </a:t>
            </a:r>
            <a:r>
              <a:rPr lang="en-US" sz="2199">
                <a:solidFill>
                  <a:srgbClr val="35586D"/>
                </a:solidFill>
                <a:latin typeface="Montserrat"/>
                <a:ea typeface="Montserrat"/>
                <a:cs typeface="Montserrat"/>
                <a:sym typeface="Montserrat"/>
              </a:rPr>
              <a:t>Okullarda yer alan, durumları özel bir sınıfta eğitim almayı gerektirecek çocuklar için açılan sınıflardır. Sınıflar, çocuğun yetersizlik türü, akademik ve sosyal beceri gibi çeşitli alanlardaki performansları dikkate alınarak açılır. Özel eğitim sınıfında bulunan çocuklar yarı-zamanlı (günün bir bölümü) kaynaştırma/bütünleştirme yoluyla eğitimden de faydalanabilirler.</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332462" y="3974671"/>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3574403" y="4216618"/>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4999" t="0" r="-14999"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Eğitim-Öğretim Süreçleri</a:t>
            </a:r>
          </a:p>
        </p:txBody>
      </p:sp>
      <p:sp>
        <p:nvSpPr>
          <p:cNvPr name="TextBox 22" id="22"/>
          <p:cNvSpPr txBox="true"/>
          <p:nvPr/>
        </p:nvSpPr>
        <p:spPr>
          <a:xfrm rot="0">
            <a:off x="2052161" y="5029872"/>
            <a:ext cx="9306181" cy="2325370"/>
          </a:xfrm>
          <a:prstGeom prst="rect">
            <a:avLst/>
          </a:prstGeom>
        </p:spPr>
        <p:txBody>
          <a:bodyPr anchor="t" rtlCol="false" tIns="0" lIns="0" bIns="0" rIns="0">
            <a:spAutoFit/>
          </a:bodyPr>
          <a:lstStyle/>
          <a:p>
            <a:pPr algn="just">
              <a:lnSpc>
                <a:spcPts val="3079"/>
              </a:lnSpc>
            </a:pPr>
            <a:r>
              <a:rPr lang="en-US" b="true" sz="2199" i="true" u="sng">
                <a:solidFill>
                  <a:srgbClr val="35586D"/>
                </a:solidFill>
                <a:latin typeface="Montserrat Bold Italics"/>
                <a:ea typeface="Montserrat Bold Italics"/>
                <a:cs typeface="Montserrat Bold Italics"/>
                <a:sym typeface="Montserrat Bold Italics"/>
              </a:rPr>
              <a:t>Kaynaştırma/bütünleştirme yoluyla eğitim:</a:t>
            </a:r>
            <a:r>
              <a:rPr lang="en-US" sz="2199">
                <a:solidFill>
                  <a:srgbClr val="35586D"/>
                </a:solidFill>
                <a:latin typeface="Montserrat"/>
                <a:ea typeface="Montserrat"/>
                <a:cs typeface="Montserrat"/>
                <a:sym typeface="Montserrat"/>
              </a:rPr>
              <a:t> Özel eğitime gereksinim duyan çocuklar diğer çocuklarla genel eğitim sınıfında günün bir bölümü ya da tam gün eğitim alabilir. Çocuklar okulda bulunan eğitim programını takip ederler. Ek olarak çocukların eğitim amaçlarından en üst düzeyde faydalanabilmesi için destek eğitim hizmetleri de sunulur (örneğin destek eğitim odası).</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941644" y="-5645663"/>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332462" y="3974671"/>
            <a:ext cx="3771096" cy="3771096"/>
          </a:xfrm>
          <a:custGeom>
            <a:avLst/>
            <a:gdLst/>
            <a:ahLst/>
            <a:cxnLst/>
            <a:rect r="r" b="b" t="t" l="l"/>
            <a:pathLst>
              <a:path h="3771096" w="3771096">
                <a:moveTo>
                  <a:pt x="0" y="0"/>
                </a:moveTo>
                <a:lnTo>
                  <a:pt x="3771096" y="0"/>
                </a:lnTo>
                <a:lnTo>
                  <a:pt x="3771096" y="3771096"/>
                </a:lnTo>
                <a:lnTo>
                  <a:pt x="0" y="3771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3574403" y="4216618"/>
            <a:ext cx="3287215" cy="3287202"/>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4999" t="0" r="-14999"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8" id="18"/>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2691932" y="2147148"/>
            <a:ext cx="10141139" cy="2437596"/>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OSB’ye İlişkin Eğitim-Öğretim Süreçleri</a:t>
            </a:r>
          </a:p>
        </p:txBody>
      </p:sp>
      <p:sp>
        <p:nvSpPr>
          <p:cNvPr name="TextBox 22" id="22"/>
          <p:cNvSpPr txBox="true"/>
          <p:nvPr/>
        </p:nvSpPr>
        <p:spPr>
          <a:xfrm rot="0">
            <a:off x="2052161" y="5029872"/>
            <a:ext cx="9306181" cy="31064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OSB tanısı olan çocukların sunulan eğitimden en üst düzeyde yararlanmasını sağlayan diğer bir etmen ise eğitim ortamlarında etkili uygulamaların kullanımıdır. OSB tanısı olan çocuklara yönelik eğitsel uygulamaların amacı gereksinim duydukları temel bilgi ve becerileri kazandırarak ve sergiledikleri problem davranışları azaltarak onların bağımsız yaşama katılımlarını sağlamaktır. Bu amaca ulaşmak ise bilimsel dayanaklı uygulamaların kullanımıyla mümkün olmaktadır. </a:t>
            </a:r>
          </a:p>
        </p:txBody>
      </p:sp>
      <p:sp>
        <p:nvSpPr>
          <p:cNvPr name="Freeform 23" id="23"/>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u"/>
  </p:transition>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8123851" y="33081"/>
            <a:ext cx="5198371" cy="5132209"/>
          </a:xfrm>
          <a:custGeom>
            <a:avLst/>
            <a:gdLst/>
            <a:ahLst/>
            <a:cxnLst/>
            <a:rect r="r" b="b" t="t" l="l"/>
            <a:pathLst>
              <a:path h="5132209" w="5198371">
                <a:moveTo>
                  <a:pt x="0" y="0"/>
                </a:moveTo>
                <a:lnTo>
                  <a:pt x="5198370" y="0"/>
                </a:lnTo>
                <a:lnTo>
                  <a:pt x="5198370" y="5132209"/>
                </a:lnTo>
                <a:lnTo>
                  <a:pt x="0" y="5132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73727" y="3362881"/>
            <a:ext cx="11790333" cy="3480479"/>
          </a:xfrm>
          <a:prstGeom prst="rect">
            <a:avLst/>
          </a:prstGeom>
        </p:spPr>
        <p:txBody>
          <a:bodyPr anchor="t" rtlCol="false" tIns="0" lIns="0" bIns="0" rIns="0">
            <a:spAutoFit/>
          </a:bodyPr>
          <a:lstStyle/>
          <a:p>
            <a:pPr algn="l">
              <a:lnSpc>
                <a:spcPts val="13962"/>
              </a:lnSpc>
            </a:pPr>
            <a:r>
              <a:rPr lang="en-US" sz="9973" b="true">
                <a:solidFill>
                  <a:srgbClr val="EB4D22"/>
                </a:solidFill>
                <a:latin typeface="Antonio Bold"/>
                <a:ea typeface="Antonio Bold"/>
                <a:cs typeface="Antonio Bold"/>
                <a:sym typeface="Antonio Bold"/>
              </a:rPr>
              <a:t>OSB’de Etkili ve Bilimsel Dayanaklı Uygulamalar</a:t>
            </a:r>
          </a:p>
        </p:txBody>
      </p:sp>
      <p:sp>
        <p:nvSpPr>
          <p:cNvPr name="TextBox 4" id="4"/>
          <p:cNvSpPr txBox="true"/>
          <p:nvPr/>
        </p:nvSpPr>
        <p:spPr>
          <a:xfrm rot="0">
            <a:off x="448612" y="7056374"/>
            <a:ext cx="11790333" cy="1435822"/>
          </a:xfrm>
          <a:prstGeom prst="rect">
            <a:avLst/>
          </a:prstGeom>
        </p:spPr>
        <p:txBody>
          <a:bodyPr anchor="t" rtlCol="false" tIns="0" lIns="0" bIns="0" rIns="0">
            <a:spAutoFit/>
          </a:bodyPr>
          <a:lstStyle/>
          <a:p>
            <a:pPr algn="l">
              <a:lnSpc>
                <a:spcPts val="5806"/>
              </a:lnSpc>
            </a:pPr>
            <a:r>
              <a:rPr lang="en-US" b="true" sz="4147" spc="2699">
                <a:solidFill>
                  <a:srgbClr val="35586D"/>
                </a:solidFill>
                <a:latin typeface="Montserrat Medium"/>
                <a:ea typeface="Montserrat Medium"/>
                <a:cs typeface="Montserrat Medium"/>
                <a:sym typeface="Montserrat Medium"/>
              </a:rPr>
              <a:t>OTIZM REHBER KITAPÇIĞI 29-37</a:t>
            </a:r>
          </a:p>
        </p:txBody>
      </p:sp>
      <p:sp>
        <p:nvSpPr>
          <p:cNvPr name="Freeform 5" id="5"/>
          <p:cNvSpPr/>
          <p:nvPr/>
        </p:nvSpPr>
        <p:spPr>
          <a:xfrm flipH="false" flipV="false" rot="5400000">
            <a:off x="13237010" y="3308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400000">
            <a:off x="13237370" y="5221566"/>
            <a:ext cx="5141734" cy="5076294"/>
          </a:xfrm>
          <a:custGeom>
            <a:avLst/>
            <a:gdLst/>
            <a:ahLst/>
            <a:cxnLst/>
            <a:rect r="r" b="b" t="t" l="l"/>
            <a:pathLst>
              <a:path h="5076294" w="5141734">
                <a:moveTo>
                  <a:pt x="0" y="0"/>
                </a:moveTo>
                <a:lnTo>
                  <a:pt x="5141735" y="0"/>
                </a:lnTo>
                <a:lnTo>
                  <a:pt x="5141735" y="5076294"/>
                </a:lnTo>
                <a:lnTo>
                  <a:pt x="0" y="50762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8071720" y="519837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0"/>
            <a:stretch>
              <a:fillRect l="0" t="0" r="0" b="0"/>
            </a:stretch>
          </a:blipFill>
        </p:spPr>
      </p:sp>
    </p:spTree>
  </p:cSld>
  <p:clrMapOvr>
    <a:masterClrMapping/>
  </p:clrMapOvr>
  <p:transition spd="slow">
    <p:cover dir="u"/>
  </p:transition>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4585439" y="3494771"/>
            <a:ext cx="9766696" cy="5613628"/>
          </a:xfrm>
          <a:custGeom>
            <a:avLst/>
            <a:gdLst/>
            <a:ahLst/>
            <a:cxnLst/>
            <a:rect r="r" b="b" t="t" l="l"/>
            <a:pathLst>
              <a:path h="5613628" w="9766696">
                <a:moveTo>
                  <a:pt x="0" y="0"/>
                </a:moveTo>
                <a:lnTo>
                  <a:pt x="9766696" y="0"/>
                </a:lnTo>
                <a:lnTo>
                  <a:pt x="9766696" y="5613627"/>
                </a:lnTo>
                <a:lnTo>
                  <a:pt x="0" y="5613627"/>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l"/>
  </p:transition>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611846" y="3864285"/>
            <a:ext cx="11064307" cy="4657054"/>
          </a:xfrm>
          <a:custGeom>
            <a:avLst/>
            <a:gdLst/>
            <a:ahLst/>
            <a:cxnLst/>
            <a:rect r="r" b="b" t="t" l="l"/>
            <a:pathLst>
              <a:path h="4657054" w="11064307">
                <a:moveTo>
                  <a:pt x="0" y="0"/>
                </a:moveTo>
                <a:lnTo>
                  <a:pt x="11064308" y="0"/>
                </a:lnTo>
                <a:lnTo>
                  <a:pt x="11064308" y="4657053"/>
                </a:lnTo>
                <a:lnTo>
                  <a:pt x="0" y="4657053"/>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040404" y="3894320"/>
            <a:ext cx="13185851" cy="4583317"/>
          </a:xfrm>
          <a:custGeom>
            <a:avLst/>
            <a:gdLst/>
            <a:ahLst/>
            <a:cxnLst/>
            <a:rect r="r" b="b" t="t" l="l"/>
            <a:pathLst>
              <a:path h="4583317" w="13185851">
                <a:moveTo>
                  <a:pt x="0" y="0"/>
                </a:moveTo>
                <a:lnTo>
                  <a:pt x="13185851" y="0"/>
                </a:lnTo>
                <a:lnTo>
                  <a:pt x="13185851" y="4583318"/>
                </a:lnTo>
                <a:lnTo>
                  <a:pt x="0" y="4583318"/>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Sınıflandırma</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4906" t="0" r="-2490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8018" y="3118115"/>
            <a:ext cx="6619992" cy="5663720"/>
            <a:chOff x="0" y="0"/>
            <a:chExt cx="8826656" cy="7551627"/>
          </a:xfrm>
        </p:grpSpPr>
        <p:sp>
          <p:nvSpPr>
            <p:cNvPr name="TextBox 23" id="23"/>
            <p:cNvSpPr txBox="true"/>
            <p:nvPr/>
          </p:nvSpPr>
          <p:spPr>
            <a:xfrm rot="0">
              <a:off x="0" y="-66675"/>
              <a:ext cx="8306165" cy="1820603"/>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b-İkinci düzey-Önemli ölçüde destek gerektirir</a:t>
              </a:r>
            </a:p>
          </p:txBody>
        </p:sp>
        <p:sp>
          <p:nvSpPr>
            <p:cNvPr name="TextBox 24" id="24"/>
            <p:cNvSpPr txBox="true"/>
            <p:nvPr/>
          </p:nvSpPr>
          <p:spPr>
            <a:xfrm rot="0">
              <a:off x="0" y="1860334"/>
              <a:ext cx="8826656" cy="5691293"/>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Bu kategoride yer alan çocuklar birinci düzey kategorisinde yer alan çocuklara göre daha fazla desteğe gereksinim duyarlar. Destek sunulduğunda bile sosyal iletişim ve etkileşim becerilerinde yetersizlikler göstermeye ve yaşamlarında meydana gelen değişikliklere uyum sağlamada güçlükler çekmeye devam edebilirler. Ek olarak, kolayca fark edilebilecek sıklıkta sınırlı ve yineleyici davranışlar sergileyebilir, rutin değişikliklerinde uygun olmayan davranışlarda bulunabilirler.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l"/>
  </p:transition>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2161" y="4236344"/>
            <a:ext cx="14978383" cy="4112102"/>
          </a:xfrm>
          <a:custGeom>
            <a:avLst/>
            <a:gdLst/>
            <a:ahLst/>
            <a:cxnLst/>
            <a:rect r="r" b="b" t="t" l="l"/>
            <a:pathLst>
              <a:path h="4112102" w="14978383">
                <a:moveTo>
                  <a:pt x="0" y="0"/>
                </a:moveTo>
                <a:lnTo>
                  <a:pt x="14978383" y="0"/>
                </a:lnTo>
                <a:lnTo>
                  <a:pt x="14978383" y="4112102"/>
                </a:lnTo>
                <a:lnTo>
                  <a:pt x="0" y="4112102"/>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2161" y="3572448"/>
            <a:ext cx="14483669" cy="5304154"/>
          </a:xfrm>
          <a:custGeom>
            <a:avLst/>
            <a:gdLst/>
            <a:ahLst/>
            <a:cxnLst/>
            <a:rect r="r" b="b" t="t" l="l"/>
            <a:pathLst>
              <a:path h="5304154" w="14483669">
                <a:moveTo>
                  <a:pt x="0" y="0"/>
                </a:moveTo>
                <a:lnTo>
                  <a:pt x="14483669" y="0"/>
                </a:lnTo>
                <a:lnTo>
                  <a:pt x="14483669" y="5304154"/>
                </a:lnTo>
                <a:lnTo>
                  <a:pt x="0" y="5304154"/>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2161" y="3572448"/>
            <a:ext cx="14483669" cy="5304154"/>
          </a:xfrm>
          <a:custGeom>
            <a:avLst/>
            <a:gdLst/>
            <a:ahLst/>
            <a:cxnLst/>
            <a:rect r="r" b="b" t="t" l="l"/>
            <a:pathLst>
              <a:path h="5304154" w="14483669">
                <a:moveTo>
                  <a:pt x="0" y="0"/>
                </a:moveTo>
                <a:lnTo>
                  <a:pt x="14483669" y="0"/>
                </a:lnTo>
                <a:lnTo>
                  <a:pt x="14483669" y="5304154"/>
                </a:lnTo>
                <a:lnTo>
                  <a:pt x="0" y="5304154"/>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784462" y="4319725"/>
            <a:ext cx="15033086" cy="3888558"/>
          </a:xfrm>
          <a:custGeom>
            <a:avLst/>
            <a:gdLst/>
            <a:ahLst/>
            <a:cxnLst/>
            <a:rect r="r" b="b" t="t" l="l"/>
            <a:pathLst>
              <a:path h="3888558" w="15033086">
                <a:moveTo>
                  <a:pt x="0" y="0"/>
                </a:moveTo>
                <a:lnTo>
                  <a:pt x="15033086" y="0"/>
                </a:lnTo>
                <a:lnTo>
                  <a:pt x="15033086" y="3888559"/>
                </a:lnTo>
                <a:lnTo>
                  <a:pt x="0" y="3888559"/>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784462" y="4319725"/>
            <a:ext cx="15033086" cy="3888558"/>
          </a:xfrm>
          <a:custGeom>
            <a:avLst/>
            <a:gdLst/>
            <a:ahLst/>
            <a:cxnLst/>
            <a:rect r="r" b="b" t="t" l="l"/>
            <a:pathLst>
              <a:path h="3888558" w="15033086">
                <a:moveTo>
                  <a:pt x="0" y="0"/>
                </a:moveTo>
                <a:lnTo>
                  <a:pt x="15033086" y="0"/>
                </a:lnTo>
                <a:lnTo>
                  <a:pt x="15033086" y="3888559"/>
                </a:lnTo>
                <a:lnTo>
                  <a:pt x="0" y="3888559"/>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5400000">
            <a:off x="16067504" y="89866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5400000">
            <a:off x="16389093" y="715346"/>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11673" y="4564287"/>
            <a:ext cx="15072760" cy="3336104"/>
          </a:xfrm>
          <a:custGeom>
            <a:avLst/>
            <a:gdLst/>
            <a:ahLst/>
            <a:cxnLst/>
            <a:rect r="r" b="b" t="t" l="l"/>
            <a:pathLst>
              <a:path h="3336104" w="15072760">
                <a:moveTo>
                  <a:pt x="0" y="0"/>
                </a:moveTo>
                <a:lnTo>
                  <a:pt x="15072761" y="0"/>
                </a:lnTo>
                <a:lnTo>
                  <a:pt x="15072761" y="3336105"/>
                </a:lnTo>
                <a:lnTo>
                  <a:pt x="0" y="3336105"/>
                </a:lnTo>
                <a:lnTo>
                  <a:pt x="0" y="0"/>
                </a:lnTo>
                <a:close/>
              </a:path>
            </a:pathLst>
          </a:custGeom>
          <a:blipFill>
            <a:blip r:embed="rId6"/>
            <a:stretch>
              <a:fillRect l="0" t="0" r="0" b="0"/>
            </a:stretch>
          </a:blipFill>
        </p:spPr>
      </p:sp>
      <p:sp>
        <p:nvSpPr>
          <p:cNvPr name="TextBox 14" id="14"/>
          <p:cNvSpPr txBox="true"/>
          <p:nvPr/>
        </p:nvSpPr>
        <p:spPr>
          <a:xfrm rot="0">
            <a:off x="2716915" y="2147148"/>
            <a:ext cx="14367518"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Karşılaşılabilecek Problemler ve Baş Yolları</a:t>
            </a:r>
          </a:p>
        </p:txBody>
      </p:sp>
      <p:sp>
        <p:nvSpPr>
          <p:cNvPr name="Freeform 15" id="1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7"/>
            <a:stretch>
              <a:fillRect l="0" t="0" r="0" b="0"/>
            </a:stretch>
          </a:blipFill>
        </p:spPr>
      </p:sp>
    </p:spTree>
  </p:cSld>
  <p:clrMapOvr>
    <a:masterClrMapping/>
  </p:clrMapOvr>
  <p:transition spd="slow">
    <p:cover dir="d"/>
  </p:transition>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3564438" y="-4020424"/>
            <a:ext cx="18434993" cy="184349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561819" y="2151503"/>
            <a:ext cx="6091139" cy="6091139"/>
          </a:xfrm>
          <a:custGeom>
            <a:avLst/>
            <a:gdLst/>
            <a:ahLst/>
            <a:cxnLst/>
            <a:rect r="r" b="b" t="t" l="l"/>
            <a:pathLst>
              <a:path h="6091139" w="6091139">
                <a:moveTo>
                  <a:pt x="0" y="0"/>
                </a:moveTo>
                <a:lnTo>
                  <a:pt x="6091139" y="0"/>
                </a:lnTo>
                <a:lnTo>
                  <a:pt x="6091139" y="6091139"/>
                </a:lnTo>
                <a:lnTo>
                  <a:pt x="0" y="6091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931883" y="2459480"/>
            <a:ext cx="5307226" cy="5307205"/>
            <a:chOff x="0" y="0"/>
            <a:chExt cx="6350025" cy="6350000"/>
          </a:xfrm>
        </p:grpSpPr>
        <p:sp>
          <p:nvSpPr>
            <p:cNvPr name="Freeform 10" id="10"/>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1428" t="0" r="-21428" b="0"/>
              </a:stretch>
            </a:blipFill>
          </p:spPr>
        </p:sp>
      </p:grpSp>
      <p:grpSp>
        <p:nvGrpSpPr>
          <p:cNvPr name="Group 11" id="11"/>
          <p:cNvGrpSpPr/>
          <p:nvPr/>
        </p:nvGrpSpPr>
        <p:grpSpPr>
          <a:xfrm rot="5400000">
            <a:off x="1746219" y="2544473"/>
            <a:ext cx="611884" cy="535399"/>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3" id="13"/>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4931375" y="6690586"/>
            <a:ext cx="1390682" cy="1372982"/>
          </a:xfrm>
          <a:custGeom>
            <a:avLst/>
            <a:gdLst/>
            <a:ahLst/>
            <a:cxnLst/>
            <a:rect r="r" b="b" t="t" l="l"/>
            <a:pathLst>
              <a:path h="1372982" w="1390682">
                <a:moveTo>
                  <a:pt x="0" y="0"/>
                </a:moveTo>
                <a:lnTo>
                  <a:pt x="1390681" y="0"/>
                </a:lnTo>
                <a:lnTo>
                  <a:pt x="1390681" y="1372982"/>
                </a:lnTo>
                <a:lnTo>
                  <a:pt x="0" y="13729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5114694" y="7012175"/>
            <a:ext cx="1390682" cy="1372982"/>
          </a:xfrm>
          <a:custGeom>
            <a:avLst/>
            <a:gdLst/>
            <a:ahLst/>
            <a:cxnLst/>
            <a:rect r="r" b="b" t="t" l="l"/>
            <a:pathLst>
              <a:path h="1372982" w="1390682">
                <a:moveTo>
                  <a:pt x="0" y="0"/>
                </a:moveTo>
                <a:lnTo>
                  <a:pt x="1390682" y="0"/>
                </a:lnTo>
                <a:lnTo>
                  <a:pt x="1390682" y="1372982"/>
                </a:lnTo>
                <a:lnTo>
                  <a:pt x="0" y="13729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Yasal Haklar</a:t>
            </a:r>
          </a:p>
        </p:txBody>
      </p:sp>
      <p:sp>
        <p:nvSpPr>
          <p:cNvPr name="TextBox 17" id="17"/>
          <p:cNvSpPr txBox="true"/>
          <p:nvPr/>
        </p:nvSpPr>
        <p:spPr>
          <a:xfrm rot="0">
            <a:off x="2691932" y="3650402"/>
            <a:ext cx="6182703" cy="3887470"/>
          </a:xfrm>
          <a:prstGeom prst="rect">
            <a:avLst/>
          </a:prstGeom>
        </p:spPr>
        <p:txBody>
          <a:bodyPr anchor="t" rtlCol="false" tIns="0" lIns="0" bIns="0" rIns="0">
            <a:spAutoFit/>
          </a:bodyPr>
          <a:lstStyle/>
          <a:p>
            <a:pPr algn="just">
              <a:lnSpc>
                <a:spcPts val="3080"/>
              </a:lnSpc>
            </a:pPr>
            <a:r>
              <a:rPr lang="en-US" sz="2200">
                <a:solidFill>
                  <a:srgbClr val="35586D"/>
                </a:solidFill>
                <a:latin typeface="Montserrat"/>
                <a:ea typeface="Montserrat"/>
                <a:cs typeface="Montserrat"/>
                <a:sym typeface="Montserrat"/>
              </a:rPr>
              <a:t>Özel eğitim ihtiyacı olan bireylere yönelik Birleşmiş Milletler Engelli Hakları Sözleşmesi, Türkiye Cumhuriyeti Anayasası ve Engelliler Hakkında Kanun başta olmak üzere ulusal ve uluslararası birçok yasal kaynak mevcuttur. Özel eğitim ihtiyacı olan bireylere yönelik çeşitli kurum ve kuruluşlarca hazırlanan mevzuat düzenlemeleri bu kaynaklara dayanmaktadır. </a:t>
            </a:r>
          </a:p>
        </p:txBody>
      </p:sp>
      <p:sp>
        <p:nvSpPr>
          <p:cNvPr name="Freeform 18" id="18"/>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9"/>
            <a:stretch>
              <a:fillRect l="0" t="0" r="0" b="0"/>
            </a:stretch>
          </a:blipFill>
        </p:spPr>
      </p:sp>
    </p:spTree>
  </p:cSld>
  <p:clrMapOvr>
    <a:masterClrMapping/>
  </p:clrMapOvr>
  <p:transition spd="slow">
    <p:cover dir="d"/>
  </p:transition>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Yasal Haklardan Kimler Yararlanabilir?</a:t>
            </a:r>
          </a:p>
        </p:txBody>
      </p:sp>
      <p:grpSp>
        <p:nvGrpSpPr>
          <p:cNvPr name="Group 12" id="12"/>
          <p:cNvGrpSpPr/>
          <p:nvPr/>
        </p:nvGrpSpPr>
        <p:grpSpPr>
          <a:xfrm rot="0">
            <a:off x="8235932" y="3553253"/>
            <a:ext cx="7743785" cy="4173568"/>
            <a:chOff x="0" y="0"/>
            <a:chExt cx="10325046" cy="5564758"/>
          </a:xfrm>
        </p:grpSpPr>
        <p:sp>
          <p:nvSpPr>
            <p:cNvPr name="TextBox 13" id="13"/>
            <p:cNvSpPr txBox="true"/>
            <p:nvPr/>
          </p:nvSpPr>
          <p:spPr>
            <a:xfrm rot="0">
              <a:off x="0" y="-66675"/>
              <a:ext cx="9716197" cy="875134"/>
            </a:xfrm>
            <a:prstGeom prst="rect">
              <a:avLst/>
            </a:prstGeom>
          </p:spPr>
          <p:txBody>
            <a:bodyPr anchor="t" rtlCol="false" tIns="0" lIns="0" bIns="0" rIns="0">
              <a:spAutoFit/>
            </a:bodyPr>
            <a:lstStyle/>
            <a:p>
              <a:pPr algn="l">
                <a:lnSpc>
                  <a:spcPts val="5663"/>
                </a:lnSpc>
              </a:pPr>
            </a:p>
          </p:txBody>
        </p:sp>
        <p:sp>
          <p:nvSpPr>
            <p:cNvPr name="TextBox 14" id="14"/>
            <p:cNvSpPr txBox="true"/>
            <p:nvPr/>
          </p:nvSpPr>
          <p:spPr>
            <a:xfrm rot="0">
              <a:off x="0" y="914864"/>
              <a:ext cx="10325046"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Ülkemizde bu haklardan yararlanmak için 18 yaş üstü bireylerin Sağlık Bakanlığı tarafından Engelli Sağlık Kurulu Raporu vermeye yetkilendirilmiş bir hastaneden alınan raporla en az %40 oranında engelli olduğunu belgelemiş olması; 18 yaş altı bireylerin ise, 20 Şubat 2019 tarihinde yayınlanan Çocuklar Için Özel Gereksinim Değerlendirmesi Hakkında Yönetmelik (ÇÖZGER) gereği, aldıkları raporda “özel gereksinim var (ÖGV)” ibaresinin yer alması gerekmektedir. </a:t>
              </a:r>
            </a:p>
          </p:txBody>
        </p:sp>
      </p:grpSp>
      <p:sp>
        <p:nvSpPr>
          <p:cNvPr name="Freeform 15" id="15"/>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6" id="16"/>
          <p:cNvGrpSpPr/>
          <p:nvPr/>
        </p:nvGrpSpPr>
        <p:grpSpPr>
          <a:xfrm rot="0">
            <a:off x="3315749" y="3868625"/>
            <a:ext cx="3976895" cy="3976879"/>
            <a:chOff x="0" y="0"/>
            <a:chExt cx="6350025" cy="6350000"/>
          </a:xfrm>
        </p:grpSpPr>
        <p:sp>
          <p:nvSpPr>
            <p:cNvPr name="Freeform 17" id="1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solidFill>
              <a:srgbClr val="000000">
                <a:alpha val="0"/>
              </a:srgbClr>
            </a:solidFill>
            <a:ln w="12700">
              <a:solidFill>
                <a:srgbClr val="000000"/>
              </a:solidFill>
            </a:ln>
          </p:spPr>
        </p:sp>
      </p:grpSp>
      <p:sp>
        <p:nvSpPr>
          <p:cNvPr name="Freeform 18" id="18"/>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5" id="25"/>
          <p:cNvGrpSpPr/>
          <p:nvPr/>
        </p:nvGrpSpPr>
        <p:grpSpPr>
          <a:xfrm rot="0">
            <a:off x="3343061" y="3868625"/>
            <a:ext cx="4213223" cy="4100427"/>
            <a:chOff x="0" y="0"/>
            <a:chExt cx="11211008" cy="10910867"/>
          </a:xfrm>
        </p:grpSpPr>
        <p:sp>
          <p:nvSpPr>
            <p:cNvPr name="Freeform 26" id="26"/>
            <p:cNvSpPr/>
            <p:nvPr/>
          </p:nvSpPr>
          <p:spPr>
            <a:xfrm flipH="false" flipV="false" rot="0">
              <a:off x="0" y="0"/>
              <a:ext cx="11211008" cy="10910867"/>
            </a:xfrm>
            <a:custGeom>
              <a:avLst/>
              <a:gdLst/>
              <a:ahLst/>
              <a:cxnLst/>
              <a:rect r="r" b="b" t="t" l="l"/>
              <a:pathLst>
                <a:path h="10910867" w="11211008">
                  <a:moveTo>
                    <a:pt x="0" y="0"/>
                  </a:moveTo>
                  <a:lnTo>
                    <a:pt x="11211008" y="0"/>
                  </a:lnTo>
                  <a:lnTo>
                    <a:pt x="11211008" y="10910867"/>
                  </a:lnTo>
                  <a:lnTo>
                    <a:pt x="0" y="10910867"/>
                  </a:lnTo>
                  <a:close/>
                </a:path>
              </a:pathLst>
            </a:custGeom>
            <a:blipFill>
              <a:blip r:embed="rId14"/>
              <a:stretch>
                <a:fillRect l="-132491" t="-1916" r="-128192" b="0"/>
              </a:stretch>
            </a:blipFill>
          </p:spPr>
        </p:sp>
      </p:grpSp>
      <p:sp>
        <p:nvSpPr>
          <p:cNvPr name="Freeform 27" id="27"/>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d"/>
  </p:transition>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4954618"/>
            <a:chOff x="0" y="0"/>
            <a:chExt cx="11342537" cy="66061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56912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Yasalara göre özel eğitim ihtiyacı olan bireylerin eğitim hakkı hiçbir gerekçe ile engellenememekle birlikte bu bireylerin zorunlu öğrenim çağı 36 aydan itibaren başlamaktadır. Çocukların gelişimi ve özellikleri dikkate alınarak okul öncesi dönemde eğitim süresi uzatılabilmektedir. Zorunlu eğitim süresi boyunca özel eğitim ihtiyacı olan bireylerin her tür ve kademedeki eğitimlerini kaynaştırma/ bütünleştirme yoluyla sürdürmeleri esas olmakla birlikte bu bireyler özel eğitim ihtiyacı olan bireylere yönelik açılmış olan özel eğitim okulları veya özel eğitim sınıflarından da yararlanabilmektedirler.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9106934">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35586D"/>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2052161" y="3976052"/>
            <a:ext cx="2094255" cy="1941946"/>
          </a:xfrm>
          <a:custGeom>
            <a:avLst/>
            <a:gdLst/>
            <a:ahLst/>
            <a:cxnLst/>
            <a:rect r="r" b="b" t="t" l="l"/>
            <a:pathLst>
              <a:path h="1941946" w="2094255">
                <a:moveTo>
                  <a:pt x="0" y="0"/>
                </a:moveTo>
                <a:lnTo>
                  <a:pt x="2094256" y="0"/>
                </a:lnTo>
                <a:lnTo>
                  <a:pt x="2094256" y="1941946"/>
                </a:lnTo>
                <a:lnTo>
                  <a:pt x="0" y="194194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6252064" y="3836684"/>
            <a:ext cx="1612072" cy="2081314"/>
          </a:xfrm>
          <a:custGeom>
            <a:avLst/>
            <a:gdLst/>
            <a:ahLst/>
            <a:cxnLst/>
            <a:rect r="r" b="b" t="t" l="l"/>
            <a:pathLst>
              <a:path h="2081314" w="1612072">
                <a:moveTo>
                  <a:pt x="0" y="0"/>
                </a:moveTo>
                <a:lnTo>
                  <a:pt x="1612073" y="0"/>
                </a:lnTo>
                <a:lnTo>
                  <a:pt x="1612073" y="2081314"/>
                </a:lnTo>
                <a:lnTo>
                  <a:pt x="0" y="208131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10194504" y="3715562"/>
            <a:ext cx="2260189" cy="2323559"/>
          </a:xfrm>
          <a:custGeom>
            <a:avLst/>
            <a:gdLst/>
            <a:ahLst/>
            <a:cxnLst/>
            <a:rect r="r" b="b" t="t" l="l"/>
            <a:pathLst>
              <a:path h="2323559" w="2260189">
                <a:moveTo>
                  <a:pt x="0" y="0"/>
                </a:moveTo>
                <a:lnTo>
                  <a:pt x="2260189" y="0"/>
                </a:lnTo>
                <a:lnTo>
                  <a:pt x="2260189" y="2323559"/>
                </a:lnTo>
                <a:lnTo>
                  <a:pt x="0" y="232355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14281604" y="3396754"/>
            <a:ext cx="2243159" cy="2723482"/>
          </a:xfrm>
          <a:custGeom>
            <a:avLst/>
            <a:gdLst/>
            <a:ahLst/>
            <a:cxnLst/>
            <a:rect r="r" b="b" t="t" l="l"/>
            <a:pathLst>
              <a:path h="2723482" w="2243159">
                <a:moveTo>
                  <a:pt x="0" y="0"/>
                </a:moveTo>
                <a:lnTo>
                  <a:pt x="2243159" y="0"/>
                </a:lnTo>
                <a:lnTo>
                  <a:pt x="2243159" y="2723482"/>
                </a:lnTo>
                <a:lnTo>
                  <a:pt x="0" y="272348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0" id="20"/>
          <p:cNvSpPr txBox="true"/>
          <p:nvPr/>
        </p:nvSpPr>
        <p:spPr>
          <a:xfrm rot="0">
            <a:off x="2691932" y="2147148"/>
            <a:ext cx="5922253"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Ayrıca;</a:t>
            </a:r>
          </a:p>
        </p:txBody>
      </p:sp>
      <p:sp>
        <p:nvSpPr>
          <p:cNvPr name="TextBox 21" id="21"/>
          <p:cNvSpPr txBox="true"/>
          <p:nvPr/>
        </p:nvSpPr>
        <p:spPr>
          <a:xfrm rot="0">
            <a:off x="1811766" y="6504738"/>
            <a:ext cx="2685258" cy="983615"/>
          </a:xfrm>
          <a:prstGeom prst="rect">
            <a:avLst/>
          </a:prstGeom>
        </p:spPr>
        <p:txBody>
          <a:bodyPr anchor="t" rtlCol="false" tIns="0" lIns="0" bIns="0" rIns="0">
            <a:spAutoFit/>
          </a:bodyPr>
          <a:lstStyle/>
          <a:p>
            <a:pPr algn="just">
              <a:lnSpc>
                <a:spcPts val="1959"/>
              </a:lnSpc>
            </a:pPr>
            <a:r>
              <a:rPr lang="en-US" sz="1399">
                <a:solidFill>
                  <a:srgbClr val="313131"/>
                </a:solidFill>
                <a:latin typeface="Montserrat"/>
                <a:ea typeface="Montserrat"/>
                <a:cs typeface="Montserrat"/>
                <a:sym typeface="Montserrat"/>
              </a:rPr>
              <a:t>0-36 ay arasında bulunan özel eğitim ihtiyacı olan çocuklara erken çocukluk dönemi eğitim hizmeti,</a:t>
            </a:r>
          </a:p>
        </p:txBody>
      </p:sp>
      <p:sp>
        <p:nvSpPr>
          <p:cNvPr name="TextBox 22" id="22"/>
          <p:cNvSpPr txBox="true"/>
          <p:nvPr/>
        </p:nvSpPr>
        <p:spPr>
          <a:xfrm rot="0">
            <a:off x="5873162" y="6489498"/>
            <a:ext cx="2712562" cy="2717165"/>
          </a:xfrm>
          <a:prstGeom prst="rect">
            <a:avLst/>
          </a:prstGeom>
        </p:spPr>
        <p:txBody>
          <a:bodyPr anchor="t" rtlCol="false" tIns="0" lIns="0" bIns="0" rIns="0">
            <a:spAutoFit/>
          </a:bodyPr>
          <a:lstStyle/>
          <a:p>
            <a:pPr algn="just">
              <a:lnSpc>
                <a:spcPts val="1959"/>
              </a:lnSpc>
            </a:pPr>
            <a:r>
              <a:rPr lang="en-US" sz="1399">
                <a:solidFill>
                  <a:srgbClr val="313131"/>
                </a:solidFill>
                <a:latin typeface="Montserrat"/>
                <a:ea typeface="Montserrat"/>
                <a:cs typeface="Montserrat"/>
                <a:sym typeface="Montserrat"/>
              </a:rPr>
              <a:t>Zorunlu öğrenim çağındaki özel eğitim ihtiyacı olan öğrencilerden sağlık problemi nedeniyle en az 12 hafta süreyle örgün eğitim kurumlarından yararlanamayacağı ya da yararlanması durumunda sağlığı açısından risk oluşturacağını belgelendiren bireylere evde eğitim hizmeti, </a:t>
            </a:r>
          </a:p>
        </p:txBody>
      </p:sp>
      <p:sp>
        <p:nvSpPr>
          <p:cNvPr name="TextBox 23" id="23"/>
          <p:cNvSpPr txBox="true"/>
          <p:nvPr/>
        </p:nvSpPr>
        <p:spPr>
          <a:xfrm rot="0">
            <a:off x="9966850" y="6489498"/>
            <a:ext cx="2715497" cy="2221865"/>
          </a:xfrm>
          <a:prstGeom prst="rect">
            <a:avLst/>
          </a:prstGeom>
        </p:spPr>
        <p:txBody>
          <a:bodyPr anchor="t" rtlCol="false" tIns="0" lIns="0" bIns="0" rIns="0">
            <a:spAutoFit/>
          </a:bodyPr>
          <a:lstStyle/>
          <a:p>
            <a:pPr algn="just">
              <a:lnSpc>
                <a:spcPts val="1959"/>
              </a:lnSpc>
            </a:pPr>
            <a:r>
              <a:rPr lang="en-US" sz="1399">
                <a:solidFill>
                  <a:srgbClr val="313131"/>
                </a:solidFill>
                <a:latin typeface="Montserrat"/>
                <a:ea typeface="Montserrat"/>
                <a:cs typeface="Montserrat"/>
                <a:sym typeface="Montserrat"/>
              </a:rPr>
              <a:t>Zorunlu öğrenim çağındaki özel eğitim ihtiyacı olan öğrencilerden sağlık problemi nedeniyle sağlık kuruluşlarında yatarak tedavi gören öğrencilere eğitimlerini sürdürmeleri için hastaneler bünyesinde açılan sınıflarda eğitim hizmeti,</a:t>
            </a:r>
          </a:p>
        </p:txBody>
      </p:sp>
      <p:sp>
        <p:nvSpPr>
          <p:cNvPr name="TextBox 24" id="24"/>
          <p:cNvSpPr txBox="true"/>
          <p:nvPr/>
        </p:nvSpPr>
        <p:spPr>
          <a:xfrm rot="0">
            <a:off x="14060978" y="6489498"/>
            <a:ext cx="2715497" cy="2717165"/>
          </a:xfrm>
          <a:prstGeom prst="rect">
            <a:avLst/>
          </a:prstGeom>
        </p:spPr>
        <p:txBody>
          <a:bodyPr anchor="t" rtlCol="false" tIns="0" lIns="0" bIns="0" rIns="0">
            <a:spAutoFit/>
          </a:bodyPr>
          <a:lstStyle/>
          <a:p>
            <a:pPr algn="just">
              <a:lnSpc>
                <a:spcPts val="1959"/>
              </a:lnSpc>
            </a:pPr>
            <a:r>
              <a:rPr lang="en-US" sz="1399">
                <a:solidFill>
                  <a:srgbClr val="313131"/>
                </a:solidFill>
                <a:latin typeface="Montserrat"/>
                <a:ea typeface="Montserrat"/>
                <a:cs typeface="Montserrat"/>
                <a:sym typeface="Montserrat"/>
              </a:rPr>
              <a:t>Özel eğitim ihtiyacı olan bireylerin mesleki, teknik, sosyal veya kültürel alanlarda bilgi ve becerilerle donatılması, onların hayata kazandırılması, üretken bireyler hâline getirilmesi amacıyla bu bireylere halk eğitim merkezlerince yaygın eğitim hizmeti verilebilmektedir.</a:t>
            </a:r>
          </a:p>
        </p:txBody>
      </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20"/>
            <a:stretch>
              <a:fillRect l="0" t="0" r="0" b="0"/>
            </a:stretch>
          </a:blipFill>
        </p:spPr>
      </p:sp>
    </p:spTree>
  </p:cSld>
  <p:clrMapOvr>
    <a:masterClrMapping/>
  </p:clrMapOvr>
  <p:transition spd="slow">
    <p:cover dir="r"/>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6BA7C4"/>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Sınıflandırma</a:t>
            </a:r>
          </a:p>
        </p:txBody>
      </p:sp>
      <p:sp>
        <p:nvSpPr>
          <p:cNvPr name="Freeform 12" id="12"/>
          <p:cNvSpPr/>
          <p:nvPr/>
        </p:nvSpPr>
        <p:spPr>
          <a:xfrm flipH="false" flipV="false" rot="0">
            <a:off x="3066258" y="3638659"/>
            <a:ext cx="4491312" cy="4491312"/>
          </a:xfrm>
          <a:custGeom>
            <a:avLst/>
            <a:gdLst/>
            <a:ahLst/>
            <a:cxnLst/>
            <a:rect r="r" b="b" t="t" l="l"/>
            <a:pathLst>
              <a:path h="4491312" w="4491312">
                <a:moveTo>
                  <a:pt x="0" y="0"/>
                </a:moveTo>
                <a:lnTo>
                  <a:pt x="4491312" y="0"/>
                </a:lnTo>
                <a:lnTo>
                  <a:pt x="4491312" y="4491312"/>
                </a:lnTo>
                <a:lnTo>
                  <a:pt x="0" y="4491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4906" t="0" r="-2490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2" id="22"/>
          <p:cNvGrpSpPr/>
          <p:nvPr/>
        </p:nvGrpSpPr>
        <p:grpSpPr>
          <a:xfrm rot="0">
            <a:off x="8598018" y="3118115"/>
            <a:ext cx="6619992" cy="6054245"/>
            <a:chOff x="0" y="0"/>
            <a:chExt cx="8826656" cy="8072327"/>
          </a:xfrm>
        </p:grpSpPr>
        <p:sp>
          <p:nvSpPr>
            <p:cNvPr name="TextBox 23" id="23"/>
            <p:cNvSpPr txBox="true"/>
            <p:nvPr/>
          </p:nvSpPr>
          <p:spPr>
            <a:xfrm rot="0">
              <a:off x="0" y="-66675"/>
              <a:ext cx="8306165" cy="1820603"/>
            </a:xfrm>
            <a:prstGeom prst="rect">
              <a:avLst/>
            </a:prstGeom>
          </p:spPr>
          <p:txBody>
            <a:bodyPr anchor="t" rtlCol="false" tIns="0" lIns="0" bIns="0" rIns="0">
              <a:spAutoFit/>
            </a:bodyPr>
            <a:lstStyle/>
            <a:p>
              <a:pPr algn="l">
                <a:lnSpc>
                  <a:spcPts val="5663"/>
                </a:lnSpc>
              </a:pPr>
              <a:r>
                <a:rPr lang="en-US" sz="4045">
                  <a:solidFill>
                    <a:srgbClr val="35586D"/>
                  </a:solidFill>
                  <a:latin typeface="Antonio"/>
                  <a:ea typeface="Antonio"/>
                  <a:cs typeface="Antonio"/>
                  <a:sym typeface="Antonio"/>
                </a:rPr>
                <a:t>c-Üçüncü düzey-Çok önemli ölçüde destek gerektir</a:t>
              </a:r>
            </a:p>
          </p:txBody>
        </p:sp>
        <p:sp>
          <p:nvSpPr>
            <p:cNvPr name="TextBox 24" id="24"/>
            <p:cNvSpPr txBox="true"/>
            <p:nvPr/>
          </p:nvSpPr>
          <p:spPr>
            <a:xfrm rot="0">
              <a:off x="0" y="1860334"/>
              <a:ext cx="8826656" cy="6211993"/>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Bu kategoride yer alan çocuklar diğer iki kategoride yer alan çocuklara göre yaşamlarını sürdürebilmek için sürekli ve düzenli olarak başkalarının desteğine gereksinim duyarlar. Yalnızca anlaşılabilir birkaç sözcükle çok seyrek olarak iletişim başlatabilir ya da başkalarının sosyal etkileşim girişimlerine çok az karşılık verebilirler. Tüm ortamlarda işlevde bulunmasını engelleyecek düzeyde aşırı sıklıkta sınırlı ve yineleyici davranışlar sergileyebilir ve rutin değişikliklerine uyum sağlamada aşırı güçlükler yaşayabilirler.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7"/>
            <a:stretch>
              <a:fillRect l="0" t="0" r="0" b="0"/>
            </a:stretch>
          </a:blipFill>
        </p:spPr>
      </p:sp>
    </p:spTree>
  </p:cSld>
  <p:clrMapOvr>
    <a:masterClrMapping/>
  </p:clrMapOvr>
  <p:transition spd="slow">
    <p:cover dir="l"/>
  </p:transition>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131817" t="0" r="-131817"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4173568"/>
            <a:chOff x="0" y="0"/>
            <a:chExt cx="11342537" cy="55647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46498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Engelli sağlık kurulu raporu oranı %20 ve daha fazla olanlar ile ÇÖZGER raporunda özel gereksinimi olduğu belirtilen bireyler RAM’da yapılan eğitsel değerlendirme ve tanılama sonucunda düzenlenen destek eğitim raporu doğrultusunda özel eğitim ve rehabilitasyon merkezlerinde sunulan destek eğitim hizmetinden yararlanabilmektedir. Söz konusu hizmet, Bakanlıkça hazırlanan destek eğitim programları doğrultusunda ayda en fazla 8 saat bireysel ve/veya 4 saat grup eğitimi şeklinde sunulmaktadır.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3332" t="0" r="-33332"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2220943"/>
            <a:chOff x="0" y="0"/>
            <a:chExt cx="11342537" cy="29612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20463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Resmî özel eğitim okullarında, özel eğitim sınıflarında ve yaygın eğitim kurumlarında öğrenim gören özel eğitim ihtiyacı olan bireylerin eğitim ortamlarına ulaşımları ücretsiz sağlanmaktadır.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25300" t="0" r="-25300"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3001993"/>
            <a:chOff x="0" y="0"/>
            <a:chExt cx="11342537" cy="40026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30877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Özel eğitim ihtiyacı olan bireylerden; işitme yetersizliği, zihin yetersizliği veya otizm spektrum bozukluğu tanısı olan öğrenciler her tür ve kademede yabancı dil dersinden, motor becerilerde yetersizliği olan öğrenciler de motor beceri gerektiren derslerin uygulamalı bölümlerinden muaf tutulabilirler.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8888" t="0" r="-38888"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3783043"/>
            <a:chOff x="0" y="0"/>
            <a:chExt cx="11342537" cy="50440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41291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Okul öncesi, ilköğretim ve ortaöğretim kademesinde eğitim veren okullarda tam zamanlı kaynaştırma/bütünleştirme yoluyla eğitimlerini sürdüren öğrenciler için il veya ilçe millî eğitim müdürlüklerince okullarda destek eğitim odası açılmaktadır. Bu öğrenciler, okul bünyesinde kurulan Bireyselleştirilmiş Eğitim Planı (BEP) Geliştirme Biriminin kararı ile haftalık toplam ders saatinin %40’ı kadar destek eğitim odalarında eğitim alabilmektedirler.</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4069518" y="5026067"/>
            <a:ext cx="2563597" cy="2245043"/>
          </a:xfrm>
          <a:custGeom>
            <a:avLst/>
            <a:gdLst/>
            <a:ahLst/>
            <a:cxnLst/>
            <a:rect r="r" b="b" t="t" l="l"/>
            <a:pathLst>
              <a:path h="2245043" w="2563597">
                <a:moveTo>
                  <a:pt x="0" y="0"/>
                </a:moveTo>
                <a:lnTo>
                  <a:pt x="2563597" y="0"/>
                </a:lnTo>
                <a:lnTo>
                  <a:pt x="2563597" y="2245044"/>
                </a:lnTo>
                <a:lnTo>
                  <a:pt x="0" y="224504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1" id="21"/>
          <p:cNvGrpSpPr/>
          <p:nvPr/>
        </p:nvGrpSpPr>
        <p:grpSpPr>
          <a:xfrm rot="0">
            <a:off x="8235932" y="3553253"/>
            <a:ext cx="8506903" cy="2611468"/>
            <a:chOff x="0" y="0"/>
            <a:chExt cx="11342537" cy="3481958"/>
          </a:xfrm>
        </p:grpSpPr>
        <p:sp>
          <p:nvSpPr>
            <p:cNvPr name="TextBox 22" id="22"/>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3" id="23"/>
            <p:cNvSpPr txBox="true"/>
            <p:nvPr/>
          </p:nvSpPr>
          <p:spPr>
            <a:xfrm rot="0">
              <a:off x="0" y="914864"/>
              <a:ext cx="11342537" cy="25670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Tam zamanlı kaynaştırma/bütünleştirme yoluyla eğitimlerine devam eden OSB tanısı olan öğrencilerin akademik, sosyal ve öz bakım becerilerini okul ortamında desteklemek amacıyla sınıf içi ve sınıf dışında öğrenciye yardımcı olmak üzere kolaylaştırıcı kişi belirlenebilmektedir.</a:t>
              </a:r>
            </a:p>
          </p:txBody>
        </p:sp>
      </p:gr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6"/>
            <a:stretch>
              <a:fillRect l="0" t="0" r="0" b="0"/>
            </a:stretch>
          </a:blipFill>
        </p:spPr>
      </p:sp>
    </p:spTree>
  </p:cSld>
  <p:clrMapOvr>
    <a:masterClrMapping/>
  </p:clrMapOvr>
  <p:transition spd="slow">
    <p:cover dir="r"/>
  </p:transition>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315749" y="3868625"/>
            <a:ext cx="3976895" cy="3976879"/>
            <a:chOff x="0" y="0"/>
            <a:chExt cx="6350025" cy="6350000"/>
          </a:xfrm>
        </p:grpSpPr>
        <p:sp>
          <p:nvSpPr>
            <p:cNvPr name="Freeform 14" id="1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39086" t="0" r="-39086" b="0"/>
              </a:stretch>
            </a:blipFill>
          </p:spPr>
        </p:sp>
      </p:grpSp>
      <p:sp>
        <p:nvSpPr>
          <p:cNvPr name="Freeform 15" id="15"/>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22" id="22"/>
          <p:cNvGrpSpPr/>
          <p:nvPr/>
        </p:nvGrpSpPr>
        <p:grpSpPr>
          <a:xfrm rot="0">
            <a:off x="8235932" y="3553253"/>
            <a:ext cx="8506903" cy="1830418"/>
            <a:chOff x="0" y="0"/>
            <a:chExt cx="11342537" cy="2440558"/>
          </a:xfrm>
        </p:grpSpPr>
        <p:sp>
          <p:nvSpPr>
            <p:cNvPr name="TextBox 23" id="23"/>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4" id="24"/>
            <p:cNvSpPr txBox="true"/>
            <p:nvPr/>
          </p:nvSpPr>
          <p:spPr>
            <a:xfrm rot="0">
              <a:off x="0" y="914864"/>
              <a:ext cx="11342537" cy="15256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Özel eğitim ihtiyacı olan bireylerin girecekleri merkezî sistem sınavlarında yetersizliklerine uygun sınav tedbir hizmetleri RAM’lar tarafından alınabilmektedir. </a:t>
              </a:r>
            </a:p>
          </p:txBody>
        </p:sp>
      </p:grpSp>
      <p:sp>
        <p:nvSpPr>
          <p:cNvPr name="Freeform 25" id="25"/>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EF6843"/>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91932" y="2147148"/>
            <a:ext cx="12929807" cy="1194054"/>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Eğitim Hakları</a:t>
            </a:r>
          </a:p>
        </p:txBody>
      </p:sp>
      <p:sp>
        <p:nvSpPr>
          <p:cNvPr name="Freeform 12" id="12"/>
          <p:cNvSpPr/>
          <p:nvPr/>
        </p:nvSpPr>
        <p:spPr>
          <a:xfrm flipH="false" flipV="false" rot="0">
            <a:off x="3094833" y="3721080"/>
            <a:ext cx="4461451" cy="4461451"/>
          </a:xfrm>
          <a:custGeom>
            <a:avLst/>
            <a:gdLst/>
            <a:ahLst/>
            <a:cxnLst/>
            <a:rect r="r" b="b" t="t" l="l"/>
            <a:pathLst>
              <a:path h="4461451" w="4461451">
                <a:moveTo>
                  <a:pt x="0" y="0"/>
                </a:moveTo>
                <a:lnTo>
                  <a:pt x="4461451" y="0"/>
                </a:lnTo>
                <a:lnTo>
                  <a:pt x="4461451" y="4461451"/>
                </a:lnTo>
                <a:lnTo>
                  <a:pt x="0" y="44614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2762371" y="1722231"/>
            <a:ext cx="339861" cy="335536"/>
          </a:xfrm>
          <a:custGeom>
            <a:avLst/>
            <a:gdLst/>
            <a:ahLst/>
            <a:cxnLst/>
            <a:rect r="r" b="b" t="t" l="l"/>
            <a:pathLst>
              <a:path h="335536" w="339861">
                <a:moveTo>
                  <a:pt x="0" y="0"/>
                </a:moveTo>
                <a:lnTo>
                  <a:pt x="339861" y="0"/>
                </a:lnTo>
                <a:lnTo>
                  <a:pt x="339861" y="335536"/>
                </a:lnTo>
                <a:lnTo>
                  <a:pt x="0" y="335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4704453">
            <a:off x="15821189" y="2841084"/>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511423" y="7057632"/>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6633115" y="7271111"/>
            <a:ext cx="923170" cy="911420"/>
          </a:xfrm>
          <a:custGeom>
            <a:avLst/>
            <a:gdLst/>
            <a:ahLst/>
            <a:cxnLst/>
            <a:rect r="r" b="b" t="t" l="l"/>
            <a:pathLst>
              <a:path h="911420" w="923170">
                <a:moveTo>
                  <a:pt x="0" y="0"/>
                </a:moveTo>
                <a:lnTo>
                  <a:pt x="923169" y="0"/>
                </a:lnTo>
                <a:lnTo>
                  <a:pt x="923169"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3641015" y="5390927"/>
            <a:ext cx="3369088" cy="1666705"/>
          </a:xfrm>
          <a:custGeom>
            <a:avLst/>
            <a:gdLst/>
            <a:ahLst/>
            <a:cxnLst/>
            <a:rect r="r" b="b" t="t" l="l"/>
            <a:pathLst>
              <a:path h="1666705" w="3369088">
                <a:moveTo>
                  <a:pt x="0" y="0"/>
                </a:moveTo>
                <a:lnTo>
                  <a:pt x="3369088" y="0"/>
                </a:lnTo>
                <a:lnTo>
                  <a:pt x="3369088" y="1666705"/>
                </a:lnTo>
                <a:lnTo>
                  <a:pt x="0" y="1666705"/>
                </a:lnTo>
                <a:lnTo>
                  <a:pt x="0" y="0"/>
                </a:lnTo>
                <a:close/>
              </a:path>
            </a:pathLst>
          </a:custGeom>
          <a:blipFill>
            <a:blip r:embed="rId14"/>
            <a:stretch>
              <a:fillRect l="0" t="0" r="0" b="0"/>
            </a:stretch>
          </a:blipFill>
        </p:spPr>
      </p:sp>
      <p:grpSp>
        <p:nvGrpSpPr>
          <p:cNvPr name="Group 21" id="21"/>
          <p:cNvGrpSpPr/>
          <p:nvPr/>
        </p:nvGrpSpPr>
        <p:grpSpPr>
          <a:xfrm rot="0">
            <a:off x="8235932" y="3553253"/>
            <a:ext cx="8506903" cy="2220943"/>
            <a:chOff x="0" y="0"/>
            <a:chExt cx="11342537" cy="2961258"/>
          </a:xfrm>
        </p:grpSpPr>
        <p:sp>
          <p:nvSpPr>
            <p:cNvPr name="TextBox 22" id="22"/>
            <p:cNvSpPr txBox="true"/>
            <p:nvPr/>
          </p:nvSpPr>
          <p:spPr>
            <a:xfrm rot="0">
              <a:off x="0" y="-66675"/>
              <a:ext cx="10673689" cy="875134"/>
            </a:xfrm>
            <a:prstGeom prst="rect">
              <a:avLst/>
            </a:prstGeom>
          </p:spPr>
          <p:txBody>
            <a:bodyPr anchor="t" rtlCol="false" tIns="0" lIns="0" bIns="0" rIns="0">
              <a:spAutoFit/>
            </a:bodyPr>
            <a:lstStyle/>
            <a:p>
              <a:pPr algn="l">
                <a:lnSpc>
                  <a:spcPts val="5663"/>
                </a:lnSpc>
              </a:pPr>
            </a:p>
          </p:txBody>
        </p:sp>
        <p:sp>
          <p:nvSpPr>
            <p:cNvPr name="TextBox 23" id="23"/>
            <p:cNvSpPr txBox="true"/>
            <p:nvPr/>
          </p:nvSpPr>
          <p:spPr>
            <a:xfrm rot="0">
              <a:off x="0" y="914864"/>
              <a:ext cx="11342537" cy="2046393"/>
            </a:xfrm>
            <a:prstGeom prst="rect">
              <a:avLst/>
            </a:prstGeom>
          </p:spPr>
          <p:txBody>
            <a:bodyPr anchor="t" rtlCol="false" tIns="0" lIns="0" bIns="0" rIns="0">
              <a:spAutoFit/>
            </a:bodyPr>
            <a:lstStyle/>
            <a:p>
              <a:pPr algn="l">
                <a:lnSpc>
                  <a:spcPts val="3079"/>
                </a:lnSpc>
              </a:pPr>
              <a:r>
                <a:rPr lang="en-US" sz="2199">
                  <a:solidFill>
                    <a:srgbClr val="35586D"/>
                  </a:solidFill>
                  <a:latin typeface="Montserrat"/>
                  <a:ea typeface="Montserrat"/>
                  <a:cs typeface="Montserrat"/>
                  <a:sym typeface="Montserrat"/>
                </a:rPr>
                <a:t>Üniversite sınavında engel durumlarına uygun; ek süre, okuyucu, işaretleyici desteği gibi düzenlemeler yapılabilmesi için başvuru aşamasında öğrencilerin engelli sağlık kurulu raporlarını ÖSYM kayıt bürolarına vermeleri gerekmektedir.</a:t>
              </a:r>
            </a:p>
          </p:txBody>
        </p:sp>
      </p:grpSp>
      <p:sp>
        <p:nvSpPr>
          <p:cNvPr name="Freeform 24" id="24"/>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5"/>
            <a:stretch>
              <a:fillRect l="0" t="0" r="0" b="0"/>
            </a:stretch>
          </a:blipFill>
        </p:spPr>
      </p:sp>
    </p:spTree>
  </p:cSld>
  <p:clrMapOvr>
    <a:masterClrMapping/>
  </p:clrMapOvr>
  <p:transition spd="slow">
    <p:cover dir="r"/>
  </p:transition>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4364489">
            <a:off x="2350344" y="-9000521"/>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2232750" y="2081339"/>
            <a:ext cx="3763737" cy="3763737"/>
          </a:xfrm>
          <a:custGeom>
            <a:avLst/>
            <a:gdLst/>
            <a:ahLst/>
            <a:cxnLst/>
            <a:rect r="r" b="b" t="t" l="l"/>
            <a:pathLst>
              <a:path h="3763737" w="3763737">
                <a:moveTo>
                  <a:pt x="0" y="0"/>
                </a:moveTo>
                <a:lnTo>
                  <a:pt x="3763736" y="0"/>
                </a:lnTo>
                <a:lnTo>
                  <a:pt x="3763736" y="3763737"/>
                </a:lnTo>
                <a:lnTo>
                  <a:pt x="0" y="37637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763530" y="5475140"/>
            <a:ext cx="2758791" cy="2758791"/>
          </a:xfrm>
          <a:custGeom>
            <a:avLst/>
            <a:gdLst/>
            <a:ahLst/>
            <a:cxnLst/>
            <a:rect r="r" b="b" t="t" l="l"/>
            <a:pathLst>
              <a:path h="2758791" w="2758791">
                <a:moveTo>
                  <a:pt x="0" y="0"/>
                </a:moveTo>
                <a:lnTo>
                  <a:pt x="2758791" y="0"/>
                </a:lnTo>
                <a:lnTo>
                  <a:pt x="2758791" y="2758791"/>
                </a:lnTo>
                <a:lnTo>
                  <a:pt x="0" y="27587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2454192" y="2275307"/>
            <a:ext cx="3287215" cy="3287202"/>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grpSp>
        <p:nvGrpSpPr>
          <p:cNvPr name="Group 12" id="12"/>
          <p:cNvGrpSpPr/>
          <p:nvPr/>
        </p:nvGrpSpPr>
        <p:grpSpPr>
          <a:xfrm rot="5400000">
            <a:off x="1746219" y="2544473"/>
            <a:ext cx="611884" cy="535399"/>
            <a:chOff x="0" y="0"/>
            <a:chExt cx="812800" cy="711200"/>
          </a:xfrm>
        </p:grpSpPr>
        <p:sp>
          <p:nvSpPr>
            <p:cNvPr name="Freeform 13" id="13"/>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CD6B0"/>
            </a:solidFill>
          </p:spPr>
        </p:sp>
        <p:sp>
          <p:nvSpPr>
            <p:cNvPr name="TextBox 14" id="14"/>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9909507" y="5603018"/>
            <a:ext cx="2423915" cy="2423905"/>
            <a:chOff x="0" y="0"/>
            <a:chExt cx="6350025" cy="6350000"/>
          </a:xfrm>
        </p:grpSpPr>
        <p:sp>
          <p:nvSpPr>
            <p:cNvPr name="Freeform 16" id="16"/>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0" t="0" r="0" b="0"/>
              </a:stretch>
            </a:blipFill>
          </p:spPr>
        </p:sp>
      </p:grpSp>
      <p:sp>
        <p:nvSpPr>
          <p:cNvPr name="Freeform 17" id="17"/>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2" id="22"/>
          <p:cNvSpPr/>
          <p:nvPr/>
        </p:nvSpPr>
        <p:spPr>
          <a:xfrm flipH="false" flipV="false" rot="5400000">
            <a:off x="12099346" y="5096631"/>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p:cNvSpPr/>
          <p:nvPr/>
        </p:nvSpPr>
        <p:spPr>
          <a:xfrm flipH="false" flipV="false" rot="5400000">
            <a:off x="11885867" y="5218323"/>
            <a:ext cx="923170" cy="911420"/>
          </a:xfrm>
          <a:custGeom>
            <a:avLst/>
            <a:gdLst/>
            <a:ahLst/>
            <a:cxnLst/>
            <a:rect r="r" b="b" t="t" l="l"/>
            <a:pathLst>
              <a:path h="911420" w="923170">
                <a:moveTo>
                  <a:pt x="0" y="0"/>
                </a:moveTo>
                <a:lnTo>
                  <a:pt x="923170" y="0"/>
                </a:lnTo>
                <a:lnTo>
                  <a:pt x="923170" y="911420"/>
                </a:lnTo>
                <a:lnTo>
                  <a:pt x="0" y="9114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4" id="24"/>
          <p:cNvSpPr txBox="true"/>
          <p:nvPr/>
        </p:nvSpPr>
        <p:spPr>
          <a:xfrm rot="0">
            <a:off x="2691932" y="2147148"/>
            <a:ext cx="10141139" cy="1196700"/>
          </a:xfrm>
          <a:prstGeom prst="rect">
            <a:avLst/>
          </a:prstGeom>
        </p:spPr>
        <p:txBody>
          <a:bodyPr anchor="t" rtlCol="false" tIns="0" lIns="0" bIns="0" rIns="0">
            <a:spAutoFit/>
          </a:bodyPr>
          <a:lstStyle/>
          <a:p>
            <a:pPr algn="l">
              <a:lnSpc>
                <a:spcPts val="9785"/>
              </a:lnSpc>
            </a:pPr>
            <a:r>
              <a:rPr lang="en-US" sz="6989">
                <a:solidFill>
                  <a:srgbClr val="35586D"/>
                </a:solidFill>
                <a:latin typeface="Antonio"/>
                <a:ea typeface="Antonio"/>
                <a:cs typeface="Antonio"/>
                <a:sym typeface="Antonio"/>
              </a:rPr>
              <a:t>Son</a:t>
            </a:r>
          </a:p>
        </p:txBody>
      </p:sp>
      <p:sp>
        <p:nvSpPr>
          <p:cNvPr name="TextBox 25" id="25"/>
          <p:cNvSpPr txBox="true"/>
          <p:nvPr/>
        </p:nvSpPr>
        <p:spPr>
          <a:xfrm rot="0">
            <a:off x="1298502" y="3351174"/>
            <a:ext cx="8611005" cy="3106420"/>
          </a:xfrm>
          <a:prstGeom prst="rect">
            <a:avLst/>
          </a:prstGeom>
        </p:spPr>
        <p:txBody>
          <a:bodyPr anchor="t" rtlCol="false" tIns="0" lIns="0" bIns="0" rIns="0">
            <a:spAutoFit/>
          </a:bodyPr>
          <a:lstStyle/>
          <a:p>
            <a:pPr algn="just">
              <a:lnSpc>
                <a:spcPts val="3079"/>
              </a:lnSpc>
            </a:pPr>
            <a:r>
              <a:rPr lang="en-US" sz="2199">
                <a:solidFill>
                  <a:srgbClr val="35586D"/>
                </a:solidFill>
                <a:latin typeface="Montserrat"/>
                <a:ea typeface="Montserrat"/>
                <a:cs typeface="Montserrat"/>
                <a:sym typeface="Montserrat"/>
              </a:rPr>
              <a:t>Özel eğitim ihtiyacı olan bireylerin eğitim haklarının yanı sıra; kamusal, sağlık, vergi muafiyeti ve indirimi, istihdam, çalışma hayatı, sosyal güvenlik, sosyal yardım, engelli çocuğu/yakını olan çalışanlar gibi alanlarda hakları da bulunmaktadır. Söz konusu haklar ile ilgili detaylı bilgi almak için aşağıda yer alan web adreslerinden ve iletişim numaralarından yararlanabilirsiniz.</a:t>
            </a:r>
          </a:p>
          <a:p>
            <a:pPr algn="just">
              <a:lnSpc>
                <a:spcPts val="3079"/>
              </a:lnSpc>
            </a:pPr>
          </a:p>
        </p:txBody>
      </p:sp>
      <p:sp>
        <p:nvSpPr>
          <p:cNvPr name="TextBox 26" id="26"/>
          <p:cNvSpPr txBox="true"/>
          <p:nvPr/>
        </p:nvSpPr>
        <p:spPr>
          <a:xfrm rot="0">
            <a:off x="1152525" y="6241734"/>
            <a:ext cx="8611005" cy="2506980"/>
          </a:xfrm>
          <a:prstGeom prst="rect">
            <a:avLst/>
          </a:prstGeom>
        </p:spPr>
        <p:txBody>
          <a:bodyPr anchor="t" rtlCol="false" tIns="0" lIns="0" bIns="0" rIns="0">
            <a:spAutoFit/>
          </a:bodyPr>
          <a:lstStyle/>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https://khgmcalisanhaklaridb.saglik.gov.tr/TR,54457/engelli-haklari-rehberi.html </a:t>
            </a:r>
          </a:p>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https://www.ailevecalisma.gov.tr/tr-tr/sss/engelli-ve-yasli-hizmetleri-genel-mudurlugu/</a:t>
            </a:r>
          </a:p>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https://ailevecalisma.gov.tr/media/19199/engelli-bilgilendirme.pdf </a:t>
            </a:r>
          </a:p>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Sosyal Hizmetler ALO 183</a:t>
            </a:r>
          </a:p>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Sosyal Yardımlar ALO 144</a:t>
            </a:r>
          </a:p>
          <a:p>
            <a:pPr algn="just" marL="388622" indent="-194311" lvl="1">
              <a:lnSpc>
                <a:spcPts val="2520"/>
              </a:lnSpc>
              <a:buFont typeface="Arial"/>
              <a:buChar char="•"/>
            </a:pPr>
            <a:r>
              <a:rPr lang="en-US" sz="1800">
                <a:solidFill>
                  <a:srgbClr val="35586D"/>
                </a:solidFill>
                <a:latin typeface="Montserrat"/>
                <a:ea typeface="Montserrat"/>
                <a:cs typeface="Montserrat"/>
                <a:sym typeface="Montserrat"/>
              </a:rPr>
              <a:t>Millî Eğitim Bakanlığı ALO MEBIM 444 0632</a:t>
            </a:r>
          </a:p>
        </p:txBody>
      </p:sp>
      <p:sp>
        <p:nvSpPr>
          <p:cNvPr name="Freeform 27" id="27"/>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6"/>
            <a:stretch>
              <a:fillRect l="0" t="0" r="0" b="0"/>
            </a:stretch>
          </a:blipFill>
        </p:spPr>
      </p:sp>
    </p:spTree>
  </p:cSld>
  <p:clrMapOvr>
    <a:masterClrMapping/>
  </p:clrMapOvr>
  <p:transition spd="slow">
    <p:cover dir="r"/>
  </p:transition>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8123851" y="33081"/>
            <a:ext cx="5198371" cy="5132209"/>
          </a:xfrm>
          <a:custGeom>
            <a:avLst/>
            <a:gdLst/>
            <a:ahLst/>
            <a:cxnLst/>
            <a:rect r="r" b="b" t="t" l="l"/>
            <a:pathLst>
              <a:path h="5132209" w="5198371">
                <a:moveTo>
                  <a:pt x="0" y="0"/>
                </a:moveTo>
                <a:lnTo>
                  <a:pt x="5198370" y="0"/>
                </a:lnTo>
                <a:lnTo>
                  <a:pt x="5198370" y="5132209"/>
                </a:lnTo>
                <a:lnTo>
                  <a:pt x="0" y="5132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13237010" y="3308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13237370" y="5221566"/>
            <a:ext cx="5141734" cy="5076294"/>
          </a:xfrm>
          <a:custGeom>
            <a:avLst/>
            <a:gdLst/>
            <a:ahLst/>
            <a:cxnLst/>
            <a:rect r="r" b="b" t="t" l="l"/>
            <a:pathLst>
              <a:path h="5076294" w="5141734">
                <a:moveTo>
                  <a:pt x="0" y="0"/>
                </a:moveTo>
                <a:lnTo>
                  <a:pt x="5141735" y="0"/>
                </a:lnTo>
                <a:lnTo>
                  <a:pt x="5141735" y="5076294"/>
                </a:lnTo>
                <a:lnTo>
                  <a:pt x="0" y="50762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071720" y="5198371"/>
            <a:ext cx="5198371" cy="5132209"/>
          </a:xfrm>
          <a:custGeom>
            <a:avLst/>
            <a:gdLst/>
            <a:ahLst/>
            <a:cxnLst/>
            <a:rect r="r" b="b" t="t" l="l"/>
            <a:pathLst>
              <a:path h="5132209" w="5198371">
                <a:moveTo>
                  <a:pt x="0" y="0"/>
                </a:moveTo>
                <a:lnTo>
                  <a:pt x="5198371" y="0"/>
                </a:lnTo>
                <a:lnTo>
                  <a:pt x="5198371" y="5132209"/>
                </a:lnTo>
                <a:lnTo>
                  <a:pt x="0" y="51322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28700" y="1712197"/>
            <a:ext cx="6862606" cy="6862606"/>
          </a:xfrm>
          <a:custGeom>
            <a:avLst/>
            <a:gdLst/>
            <a:ahLst/>
            <a:cxnLst/>
            <a:rect r="r" b="b" t="t" l="l"/>
            <a:pathLst>
              <a:path h="6862606" w="6862606">
                <a:moveTo>
                  <a:pt x="0" y="0"/>
                </a:moveTo>
                <a:lnTo>
                  <a:pt x="6862606" y="0"/>
                </a:lnTo>
                <a:lnTo>
                  <a:pt x="6862606" y="6862606"/>
                </a:lnTo>
                <a:lnTo>
                  <a:pt x="0" y="6862606"/>
                </a:lnTo>
                <a:lnTo>
                  <a:pt x="0" y="0"/>
                </a:lnTo>
                <a:close/>
              </a:path>
            </a:pathLst>
          </a:custGeom>
          <a:blipFill>
            <a:blip r:embed="rId10"/>
            <a:stretch>
              <a:fillRect l="0" t="0" r="0" b="0"/>
            </a:stretch>
          </a:blipFill>
        </p:spPr>
      </p:sp>
    </p:spTree>
  </p:cSld>
  <p:clrMapOvr>
    <a:masterClrMapping/>
  </p:clrMapOvr>
  <p:transition spd="slow">
    <p:cover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EFAD7"/>
        </a:solidFill>
      </p:bgPr>
    </p:bg>
    <p:spTree>
      <p:nvGrpSpPr>
        <p:cNvPr id="1" name=""/>
        <p:cNvGrpSpPr/>
        <p:nvPr/>
      </p:nvGrpSpPr>
      <p:grpSpPr>
        <a:xfrm>
          <a:off x="0" y="0"/>
          <a:ext cx="0" cy="0"/>
          <a:chOff x="0" y="0"/>
          <a:chExt cx="0" cy="0"/>
        </a:xfrm>
      </p:grpSpPr>
      <p:grpSp>
        <p:nvGrpSpPr>
          <p:cNvPr name="Group 2" id="2"/>
          <p:cNvGrpSpPr/>
          <p:nvPr/>
        </p:nvGrpSpPr>
        <p:grpSpPr>
          <a:xfrm rot="5400000">
            <a:off x="-10052263" y="-5339227"/>
            <a:ext cx="20965455" cy="2096545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lnTo>
                    <a:pt x="812800" y="310462"/>
                  </a:lnTo>
                  <a:lnTo>
                    <a:pt x="657569" y="812800"/>
                  </a:lnTo>
                  <a:lnTo>
                    <a:pt x="155231" y="812800"/>
                  </a:lnTo>
                  <a:lnTo>
                    <a:pt x="0" y="310462"/>
                  </a:lnTo>
                  <a:lnTo>
                    <a:pt x="406400" y="0"/>
                  </a:lnTo>
                  <a:close/>
                </a:path>
              </a:pathLst>
            </a:custGeom>
            <a:solidFill>
              <a:srgbClr val="EF6843"/>
            </a:solidFill>
          </p:spPr>
        </p:sp>
        <p:sp>
          <p:nvSpPr>
            <p:cNvPr name="TextBox 4" id="4"/>
            <p:cNvSpPr txBox="true"/>
            <p:nvPr/>
          </p:nvSpPr>
          <p:spPr>
            <a:xfrm>
              <a:off x="127000" y="165100"/>
              <a:ext cx="558800" cy="596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1028700"/>
            <a:ext cx="16230600" cy="8229600"/>
            <a:chOff x="0" y="0"/>
            <a:chExt cx="4274726" cy="2167467"/>
          </a:xfrm>
        </p:grpSpPr>
        <p:sp>
          <p:nvSpPr>
            <p:cNvPr name="Freeform 6" id="6"/>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p:spPr>
        </p:sp>
        <p:sp>
          <p:nvSpPr>
            <p:cNvPr name="TextBox 7" id="7"/>
            <p:cNvSpPr txBox="true"/>
            <p:nvPr/>
          </p:nvSpPr>
          <p:spPr>
            <a:xfrm>
              <a:off x="0" y="-38100"/>
              <a:ext cx="4274726" cy="2205567"/>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1746219" y="2544473"/>
            <a:ext cx="611884" cy="535399"/>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CD6B0"/>
            </a:solidFill>
          </p:spPr>
        </p:sp>
        <p:sp>
          <p:nvSpPr>
            <p:cNvPr name="TextBox 10" id="10"/>
            <p:cNvSpPr txBox="true"/>
            <p:nvPr/>
          </p:nvSpPr>
          <p:spPr>
            <a:xfrm>
              <a:off x="127000" y="292100"/>
              <a:ext cx="558800" cy="3683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131338" y="4147755"/>
            <a:ext cx="16025323" cy="2254504"/>
          </a:xfrm>
          <a:prstGeom prst="rect">
            <a:avLst/>
          </a:prstGeom>
        </p:spPr>
        <p:txBody>
          <a:bodyPr anchor="t" rtlCol="false" tIns="0" lIns="0" bIns="0" rIns="0">
            <a:spAutoFit/>
          </a:bodyPr>
          <a:lstStyle/>
          <a:p>
            <a:pPr algn="ctr">
              <a:lnSpc>
                <a:spcPts val="9085"/>
              </a:lnSpc>
            </a:pPr>
            <a:r>
              <a:rPr lang="en-US" sz="6489">
                <a:solidFill>
                  <a:srgbClr val="35586D"/>
                </a:solidFill>
                <a:latin typeface="Antonio"/>
                <a:ea typeface="Antonio"/>
                <a:cs typeface="Antonio"/>
                <a:sym typeface="Antonio"/>
              </a:rPr>
              <a:t>DİKKAT: OSB’nin sınıflandırılmasında çocukların gereksinim duydukları destek düzeyi temel alınır.</a:t>
            </a:r>
          </a:p>
        </p:txBody>
      </p:sp>
      <p:sp>
        <p:nvSpPr>
          <p:cNvPr name="Freeform 12" id="12"/>
          <p:cNvSpPr/>
          <p:nvPr/>
        </p:nvSpPr>
        <p:spPr>
          <a:xfrm flipH="false" flipV="false" rot="-2786155">
            <a:off x="14242689" y="1901257"/>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3233194" y="2631453"/>
            <a:ext cx="339861" cy="335536"/>
          </a:xfrm>
          <a:custGeom>
            <a:avLst/>
            <a:gdLst/>
            <a:ahLst/>
            <a:cxnLst/>
            <a:rect r="r" b="b" t="t" l="l"/>
            <a:pathLst>
              <a:path h="335536" w="339861">
                <a:moveTo>
                  <a:pt x="0" y="0"/>
                </a:moveTo>
                <a:lnTo>
                  <a:pt x="339862" y="0"/>
                </a:lnTo>
                <a:lnTo>
                  <a:pt x="339862" y="335536"/>
                </a:lnTo>
                <a:lnTo>
                  <a:pt x="0" y="3355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4704453">
            <a:off x="15059483" y="2655663"/>
            <a:ext cx="317055" cy="313020"/>
          </a:xfrm>
          <a:custGeom>
            <a:avLst/>
            <a:gdLst/>
            <a:ahLst/>
            <a:cxnLst/>
            <a:rect r="r" b="b" t="t" l="l"/>
            <a:pathLst>
              <a:path h="313020" w="317055">
                <a:moveTo>
                  <a:pt x="0" y="0"/>
                </a:moveTo>
                <a:lnTo>
                  <a:pt x="317055" y="0"/>
                </a:lnTo>
                <a:lnTo>
                  <a:pt x="317055" y="313020"/>
                </a:lnTo>
                <a:lnTo>
                  <a:pt x="0" y="3130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817836">
            <a:off x="15749290" y="1522846"/>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7159223">
            <a:off x="16823597" y="1247457"/>
            <a:ext cx="460853" cy="454987"/>
          </a:xfrm>
          <a:custGeom>
            <a:avLst/>
            <a:gdLst/>
            <a:ahLst/>
            <a:cxnLst/>
            <a:rect r="r" b="b" t="t" l="l"/>
            <a:pathLst>
              <a:path h="454987" w="460853">
                <a:moveTo>
                  <a:pt x="0" y="0"/>
                </a:moveTo>
                <a:lnTo>
                  <a:pt x="460853" y="0"/>
                </a:lnTo>
                <a:lnTo>
                  <a:pt x="460853" y="454987"/>
                </a:lnTo>
                <a:lnTo>
                  <a:pt x="0" y="454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2425711" y="7235780"/>
            <a:ext cx="532443" cy="525666"/>
          </a:xfrm>
          <a:custGeom>
            <a:avLst/>
            <a:gdLst/>
            <a:ahLst/>
            <a:cxnLst/>
            <a:rect r="r" b="b" t="t" l="l"/>
            <a:pathLst>
              <a:path h="525666" w="532443">
                <a:moveTo>
                  <a:pt x="0" y="0"/>
                </a:moveTo>
                <a:lnTo>
                  <a:pt x="532442" y="0"/>
                </a:lnTo>
                <a:lnTo>
                  <a:pt x="532442" y="525666"/>
                </a:lnTo>
                <a:lnTo>
                  <a:pt x="0" y="5256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16210392" y="7235780"/>
            <a:ext cx="532443" cy="525666"/>
          </a:xfrm>
          <a:custGeom>
            <a:avLst/>
            <a:gdLst/>
            <a:ahLst/>
            <a:cxnLst/>
            <a:rect r="r" b="b" t="t" l="l"/>
            <a:pathLst>
              <a:path h="525666" w="532443">
                <a:moveTo>
                  <a:pt x="0" y="0"/>
                </a:moveTo>
                <a:lnTo>
                  <a:pt x="532443" y="0"/>
                </a:lnTo>
                <a:lnTo>
                  <a:pt x="532443" y="525666"/>
                </a:lnTo>
                <a:lnTo>
                  <a:pt x="0" y="5256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6979784" y="0"/>
            <a:ext cx="1457682" cy="1457682"/>
          </a:xfrm>
          <a:custGeom>
            <a:avLst/>
            <a:gdLst/>
            <a:ahLst/>
            <a:cxnLst/>
            <a:rect r="r" b="b" t="t" l="l"/>
            <a:pathLst>
              <a:path h="1457682" w="1457682">
                <a:moveTo>
                  <a:pt x="0" y="0"/>
                </a:moveTo>
                <a:lnTo>
                  <a:pt x="1457682" y="0"/>
                </a:lnTo>
                <a:lnTo>
                  <a:pt x="1457682" y="1457682"/>
                </a:lnTo>
                <a:lnTo>
                  <a:pt x="0" y="1457682"/>
                </a:lnTo>
                <a:lnTo>
                  <a:pt x="0" y="0"/>
                </a:lnTo>
                <a:close/>
              </a:path>
            </a:pathLst>
          </a:custGeom>
          <a:blipFill>
            <a:blip r:embed="rId12"/>
            <a:stretch>
              <a:fillRect l="0" t="0" r="0" b="0"/>
            </a:stretch>
          </a:blipFill>
        </p:spPr>
      </p:sp>
    </p:spTree>
  </p:cSld>
  <p:clrMapOvr>
    <a:masterClrMapping/>
  </p:clrMapOvr>
  <p:transition spd="slow">
    <p:cover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DAGgLj_bwXI</dc:identifier>
  <dcterms:modified xsi:type="dcterms:W3CDTF">2011-08-01T06:04:30Z</dcterms:modified>
  <cp:revision>1</cp:revision>
  <dc:title>Otizm Spektrum Bozukluğu</dc:title>
</cp:coreProperties>
</file>